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52"/>
  </p:notesMasterIdLst>
  <p:handoutMasterIdLst>
    <p:handoutMasterId r:id="rId153"/>
  </p:handoutMasterIdLst>
  <p:sldIdLst>
    <p:sldId id="316" r:id="rId5"/>
    <p:sldId id="404" r:id="rId6"/>
    <p:sldId id="405" r:id="rId7"/>
    <p:sldId id="469" r:id="rId8"/>
    <p:sldId id="470" r:id="rId9"/>
    <p:sldId id="472" r:id="rId10"/>
    <p:sldId id="488" r:id="rId11"/>
    <p:sldId id="489" r:id="rId12"/>
    <p:sldId id="490" r:id="rId13"/>
    <p:sldId id="473" r:id="rId14"/>
    <p:sldId id="474" r:id="rId15"/>
    <p:sldId id="491" r:id="rId16"/>
    <p:sldId id="492" r:id="rId17"/>
    <p:sldId id="475" r:id="rId18"/>
    <p:sldId id="476" r:id="rId19"/>
    <p:sldId id="477" r:id="rId20"/>
    <p:sldId id="478" r:id="rId21"/>
    <p:sldId id="479" r:id="rId22"/>
    <p:sldId id="480" r:id="rId23"/>
    <p:sldId id="481" r:id="rId24"/>
    <p:sldId id="482" r:id="rId25"/>
    <p:sldId id="483" r:id="rId26"/>
    <p:sldId id="484" r:id="rId27"/>
    <p:sldId id="485" r:id="rId28"/>
    <p:sldId id="486" r:id="rId29"/>
    <p:sldId id="487" r:id="rId30"/>
    <p:sldId id="471" r:id="rId31"/>
    <p:sldId id="493" r:id="rId32"/>
    <p:sldId id="494" r:id="rId33"/>
    <p:sldId id="495" r:id="rId34"/>
    <p:sldId id="496" r:id="rId35"/>
    <p:sldId id="497" r:id="rId36"/>
    <p:sldId id="498" r:id="rId37"/>
    <p:sldId id="499" r:id="rId38"/>
    <p:sldId id="500" r:id="rId39"/>
    <p:sldId id="501" r:id="rId40"/>
    <p:sldId id="502" r:id="rId41"/>
    <p:sldId id="503" r:id="rId42"/>
    <p:sldId id="504" r:id="rId43"/>
    <p:sldId id="505" r:id="rId44"/>
    <p:sldId id="506" r:id="rId45"/>
    <p:sldId id="507" r:id="rId46"/>
    <p:sldId id="508" r:id="rId47"/>
    <p:sldId id="509" r:id="rId48"/>
    <p:sldId id="510" r:id="rId49"/>
    <p:sldId id="511" r:id="rId50"/>
    <p:sldId id="512" r:id="rId51"/>
    <p:sldId id="513" r:id="rId52"/>
    <p:sldId id="514" r:id="rId53"/>
    <p:sldId id="515" r:id="rId54"/>
    <p:sldId id="516" r:id="rId55"/>
    <p:sldId id="517" r:id="rId56"/>
    <p:sldId id="518" r:id="rId57"/>
    <p:sldId id="519" r:id="rId58"/>
    <p:sldId id="520" r:id="rId59"/>
    <p:sldId id="521" r:id="rId60"/>
    <p:sldId id="522" r:id="rId61"/>
    <p:sldId id="523" r:id="rId62"/>
    <p:sldId id="524" r:id="rId63"/>
    <p:sldId id="525" r:id="rId64"/>
    <p:sldId id="526" r:id="rId65"/>
    <p:sldId id="527" r:id="rId66"/>
    <p:sldId id="528" r:id="rId67"/>
    <p:sldId id="529" r:id="rId68"/>
    <p:sldId id="530" r:id="rId69"/>
    <p:sldId id="531" r:id="rId70"/>
    <p:sldId id="532" r:id="rId71"/>
    <p:sldId id="533" r:id="rId72"/>
    <p:sldId id="534" r:id="rId73"/>
    <p:sldId id="535" r:id="rId74"/>
    <p:sldId id="536" r:id="rId75"/>
    <p:sldId id="549" r:id="rId76"/>
    <p:sldId id="550" r:id="rId77"/>
    <p:sldId id="551" r:id="rId78"/>
    <p:sldId id="552" r:id="rId79"/>
    <p:sldId id="553" r:id="rId80"/>
    <p:sldId id="554" r:id="rId81"/>
    <p:sldId id="555" r:id="rId82"/>
    <p:sldId id="540" r:id="rId83"/>
    <p:sldId id="541" r:id="rId84"/>
    <p:sldId id="542" r:id="rId85"/>
    <p:sldId id="543" r:id="rId86"/>
    <p:sldId id="544" r:id="rId87"/>
    <p:sldId id="545" r:id="rId88"/>
    <p:sldId id="546" r:id="rId89"/>
    <p:sldId id="547" r:id="rId90"/>
    <p:sldId id="548" r:id="rId91"/>
    <p:sldId id="559" r:id="rId92"/>
    <p:sldId id="560" r:id="rId93"/>
    <p:sldId id="561" r:id="rId94"/>
    <p:sldId id="562" r:id="rId95"/>
    <p:sldId id="563" r:id="rId96"/>
    <p:sldId id="564" r:id="rId97"/>
    <p:sldId id="565" r:id="rId98"/>
    <p:sldId id="566" r:id="rId99"/>
    <p:sldId id="567" r:id="rId100"/>
    <p:sldId id="568" r:id="rId101"/>
    <p:sldId id="569" r:id="rId102"/>
    <p:sldId id="556" r:id="rId103"/>
    <p:sldId id="557" r:id="rId104"/>
    <p:sldId id="558" r:id="rId105"/>
    <p:sldId id="570" r:id="rId106"/>
    <p:sldId id="571" r:id="rId107"/>
    <p:sldId id="572" r:id="rId108"/>
    <p:sldId id="573" r:id="rId109"/>
    <p:sldId id="586" r:id="rId110"/>
    <p:sldId id="584" r:id="rId111"/>
    <p:sldId id="587" r:id="rId112"/>
    <p:sldId id="585" r:id="rId113"/>
    <p:sldId id="588" r:id="rId114"/>
    <p:sldId id="589" r:id="rId115"/>
    <p:sldId id="590" r:id="rId116"/>
    <p:sldId id="591" r:id="rId117"/>
    <p:sldId id="592" r:id="rId118"/>
    <p:sldId id="593" r:id="rId119"/>
    <p:sldId id="594" r:id="rId120"/>
    <p:sldId id="595" r:id="rId121"/>
    <p:sldId id="596" r:id="rId122"/>
    <p:sldId id="574" r:id="rId123"/>
    <p:sldId id="575" r:id="rId124"/>
    <p:sldId id="597" r:id="rId125"/>
    <p:sldId id="598" r:id="rId126"/>
    <p:sldId id="599" r:id="rId127"/>
    <p:sldId id="600" r:id="rId128"/>
    <p:sldId id="601" r:id="rId129"/>
    <p:sldId id="602" r:id="rId130"/>
    <p:sldId id="603" r:id="rId131"/>
    <p:sldId id="604" r:id="rId132"/>
    <p:sldId id="605" r:id="rId133"/>
    <p:sldId id="577" r:id="rId134"/>
    <p:sldId id="578" r:id="rId135"/>
    <p:sldId id="579" r:id="rId136"/>
    <p:sldId id="576" r:id="rId137"/>
    <p:sldId id="580" r:id="rId138"/>
    <p:sldId id="581" r:id="rId139"/>
    <p:sldId id="606" r:id="rId140"/>
    <p:sldId id="582" r:id="rId141"/>
    <p:sldId id="607" r:id="rId142"/>
    <p:sldId id="583" r:id="rId143"/>
    <p:sldId id="608" r:id="rId144"/>
    <p:sldId id="609" r:id="rId145"/>
    <p:sldId id="610" r:id="rId146"/>
    <p:sldId id="611" r:id="rId147"/>
    <p:sldId id="612" r:id="rId148"/>
    <p:sldId id="613" r:id="rId149"/>
    <p:sldId id="339" r:id="rId150"/>
    <p:sldId id="364" r:id="rId151"/>
  </p:sldIdLst>
  <p:sldSz cx="9144000" cy="6858000" type="screen4x3"/>
  <p:notesSz cx="6858000" cy="9144000"/>
  <p:custDataLst>
    <p:tags r:id="rId15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F5FB1F9-9E28-4A76-A613-1C2180CDB4F7}">
          <p14:sldIdLst>
            <p14:sldId id="316"/>
            <p14:sldId id="404"/>
            <p14:sldId id="405"/>
            <p14:sldId id="469"/>
            <p14:sldId id="470"/>
            <p14:sldId id="472"/>
            <p14:sldId id="488"/>
            <p14:sldId id="489"/>
            <p14:sldId id="490"/>
            <p14:sldId id="473"/>
            <p14:sldId id="474"/>
            <p14:sldId id="491"/>
            <p14:sldId id="492"/>
            <p14:sldId id="475"/>
            <p14:sldId id="476"/>
            <p14:sldId id="477"/>
            <p14:sldId id="478"/>
            <p14:sldId id="479"/>
            <p14:sldId id="480"/>
            <p14:sldId id="481"/>
            <p14:sldId id="482"/>
            <p14:sldId id="483"/>
            <p14:sldId id="484"/>
            <p14:sldId id="485"/>
            <p14:sldId id="486"/>
            <p14:sldId id="487"/>
            <p14:sldId id="471"/>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49"/>
            <p14:sldId id="550"/>
            <p14:sldId id="551"/>
            <p14:sldId id="552"/>
            <p14:sldId id="553"/>
            <p14:sldId id="554"/>
            <p14:sldId id="555"/>
            <p14:sldId id="540"/>
            <p14:sldId id="541"/>
            <p14:sldId id="542"/>
            <p14:sldId id="543"/>
            <p14:sldId id="544"/>
            <p14:sldId id="545"/>
            <p14:sldId id="546"/>
            <p14:sldId id="547"/>
            <p14:sldId id="548"/>
            <p14:sldId id="559"/>
            <p14:sldId id="560"/>
            <p14:sldId id="561"/>
            <p14:sldId id="562"/>
            <p14:sldId id="563"/>
            <p14:sldId id="564"/>
            <p14:sldId id="565"/>
            <p14:sldId id="566"/>
            <p14:sldId id="567"/>
            <p14:sldId id="568"/>
            <p14:sldId id="569"/>
            <p14:sldId id="556"/>
            <p14:sldId id="557"/>
            <p14:sldId id="558"/>
            <p14:sldId id="570"/>
            <p14:sldId id="571"/>
            <p14:sldId id="572"/>
            <p14:sldId id="573"/>
            <p14:sldId id="586"/>
            <p14:sldId id="584"/>
            <p14:sldId id="587"/>
            <p14:sldId id="585"/>
            <p14:sldId id="588"/>
            <p14:sldId id="589"/>
            <p14:sldId id="590"/>
            <p14:sldId id="591"/>
            <p14:sldId id="592"/>
            <p14:sldId id="593"/>
            <p14:sldId id="594"/>
            <p14:sldId id="595"/>
            <p14:sldId id="596"/>
            <p14:sldId id="574"/>
            <p14:sldId id="575"/>
            <p14:sldId id="597"/>
            <p14:sldId id="598"/>
            <p14:sldId id="599"/>
            <p14:sldId id="600"/>
            <p14:sldId id="601"/>
            <p14:sldId id="602"/>
            <p14:sldId id="603"/>
            <p14:sldId id="604"/>
            <p14:sldId id="605"/>
            <p14:sldId id="577"/>
            <p14:sldId id="578"/>
            <p14:sldId id="579"/>
            <p14:sldId id="576"/>
            <p14:sldId id="580"/>
            <p14:sldId id="581"/>
            <p14:sldId id="606"/>
            <p14:sldId id="582"/>
            <p14:sldId id="607"/>
            <p14:sldId id="583"/>
            <p14:sldId id="608"/>
            <p14:sldId id="609"/>
            <p14:sldId id="610"/>
            <p14:sldId id="611"/>
            <p14:sldId id="612"/>
            <p14:sldId id="613"/>
            <p14:sldId id="339"/>
            <p14:sldId id="364"/>
          </p14:sldIdLst>
        </p14:section>
      </p14:sectionLst>
    </p:ex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2222"/>
    <a:srgbClr val="00BBEE"/>
    <a:srgbClr val="7F7F7F"/>
    <a:srgbClr val="666666"/>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78333" autoAdjust="0"/>
  </p:normalViewPr>
  <p:slideViewPr>
    <p:cSldViewPr snapToObjects="1" showGuides="1">
      <p:cViewPr varScale="1">
        <p:scale>
          <a:sx n="89" d="100"/>
          <a:sy n="89" d="100"/>
        </p:scale>
        <p:origin x="1310" y="91"/>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0"/>
    </p:cViewPr>
  </p:sorterViewPr>
  <p:notesViewPr>
    <p:cSldViewPr snapToObjects="1" showGuides="1">
      <p:cViewPr varScale="1">
        <p:scale>
          <a:sx n="67" d="100"/>
          <a:sy n="67" d="100"/>
        </p:scale>
        <p:origin x="3120" y="7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tableStyles" Target="tableStyle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commentAuthors" Target="commentAuthor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presProps" Target="pres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handoutMaster" Target="handoutMasters/handoutMaster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tags" Target="tags/tag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2019-04-19</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4/19/2019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Title Slide Headline</a:t>
            </a:r>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Title Slide Headline</a:t>
            </a:r>
          </a:p>
        </p:txBody>
      </p:sp>
    </p:spTree>
    <p:extLst>
      <p:ext uri="{BB962C8B-B14F-4D97-AF65-F5344CB8AC3E}">
        <p14:creationId xmlns:p14="http://schemas.microsoft.com/office/powerpoint/2010/main" val="419537702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Tree>
    <p:extLst>
      <p:ext uri="{BB962C8B-B14F-4D97-AF65-F5344CB8AC3E}">
        <p14:creationId xmlns:p14="http://schemas.microsoft.com/office/powerpoint/2010/main" val="230994486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Tree>
    <p:extLst>
      <p:ext uri="{BB962C8B-B14F-4D97-AF65-F5344CB8AC3E}">
        <p14:creationId xmlns:p14="http://schemas.microsoft.com/office/powerpoint/2010/main" val="23099448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27097" y="33068"/>
            <a:ext cx="1371601" cy="1317695"/>
          </a:xfrm>
          <a:prstGeom prst="rect">
            <a:avLst/>
          </a:prstGeom>
        </p:spPr>
      </p:pic>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195400597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317929388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Tree>
    <p:extLst>
      <p:ext uri="{BB962C8B-B14F-4D97-AF65-F5344CB8AC3E}">
        <p14:creationId xmlns:p14="http://schemas.microsoft.com/office/powerpoint/2010/main" val="230994486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endParaRPr lang="en-US" dirty="0" smtClean="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smtClean="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timing>
    <p:tnLst>
      <p:par>
        <p:cTn id="1" dur="indefinite" restart="never" nodeType="tmRoot"/>
      </p:par>
    </p:tnLst>
  </p:timing>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Python Programming</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itle 1"/>
          <p:cNvSpPr>
            <a:spLocks noGrp="1"/>
          </p:cNvSpPr>
          <p:nvPr>
            <p:ph type="title"/>
          </p:nvPr>
        </p:nvSpPr>
        <p:spPr/>
        <p:txBody>
          <a:bodyPr/>
          <a:lstStyle/>
          <a:p>
            <a:r>
              <a:rPr lang="en-US" altLang="en-US" smtClean="0">
                <a:ea typeface="ＭＳ Ｐゴシック" panose="020B0600070205080204" pitchFamily="34" charset="-128"/>
              </a:rPr>
              <a:t>Regular Expression</a:t>
            </a:r>
            <a:endParaRPr lang="en-IN" altLang="en-US" smtClean="0">
              <a:ea typeface="ＭＳ Ｐゴシック" panose="020B0600070205080204" pitchFamily="34" charset="-128"/>
            </a:endParaRPr>
          </a:p>
        </p:txBody>
      </p:sp>
      <p:sp>
        <p:nvSpPr>
          <p:cNvPr id="3" name="Content Placeholder 2"/>
          <p:cNvSpPr>
            <a:spLocks noGrp="1"/>
          </p:cNvSpPr>
          <p:nvPr>
            <p:ph idx="4294967295"/>
          </p:nvPr>
        </p:nvSpPr>
        <p:spPr>
          <a:xfrm>
            <a:off x="488352" y="1219200"/>
            <a:ext cx="8077200" cy="4572000"/>
          </a:xfrm>
          <a:prstGeom prst="rect">
            <a:avLst/>
          </a:prstGeom>
        </p:spPr>
        <p:txBody>
          <a:bodyPr/>
          <a:lstStyle/>
          <a:p>
            <a:pPr>
              <a:defRPr/>
            </a:pPr>
            <a:r>
              <a:rPr lang="en-IN" dirty="0"/>
              <a:t>In regular expressions, there are twelve </a:t>
            </a:r>
            <a:r>
              <a:rPr lang="en-IN" dirty="0" smtClean="0"/>
              <a:t>meta characters </a:t>
            </a:r>
            <a:r>
              <a:rPr lang="en-IN" dirty="0"/>
              <a:t>that should be escaped </a:t>
            </a:r>
            <a:r>
              <a:rPr lang="en-IN" dirty="0" smtClean="0"/>
              <a:t>if they </a:t>
            </a:r>
            <a:r>
              <a:rPr lang="en-IN" dirty="0"/>
              <a:t>are to be used with their literal meaning</a:t>
            </a:r>
            <a:r>
              <a:rPr lang="en-IN" dirty="0" smtClean="0"/>
              <a:t>:</a:t>
            </a:r>
          </a:p>
          <a:p>
            <a:pPr>
              <a:defRPr/>
            </a:pPr>
            <a:r>
              <a:rPr lang="en-IN" dirty="0" smtClean="0"/>
              <a:t>Backslash </a:t>
            </a:r>
            <a:r>
              <a:rPr lang="en-IN" dirty="0"/>
              <a:t>\</a:t>
            </a:r>
          </a:p>
          <a:p>
            <a:pPr marL="0" indent="0">
              <a:buFontTx/>
              <a:buNone/>
              <a:defRPr/>
            </a:pPr>
            <a:r>
              <a:rPr lang="en-IN" dirty="0"/>
              <a:t>• Caret ^</a:t>
            </a:r>
          </a:p>
          <a:p>
            <a:pPr marL="0" indent="0">
              <a:buFontTx/>
              <a:buNone/>
              <a:defRPr/>
            </a:pPr>
            <a:r>
              <a:rPr lang="en-IN" dirty="0"/>
              <a:t>• Dollar sign $</a:t>
            </a:r>
          </a:p>
          <a:p>
            <a:pPr marL="0" indent="0">
              <a:buFontTx/>
              <a:buNone/>
              <a:defRPr/>
            </a:pPr>
            <a:r>
              <a:rPr lang="en-IN" dirty="0"/>
              <a:t>• Dot .</a:t>
            </a:r>
          </a:p>
        </p:txBody>
      </p:sp>
      <p:sp>
        <p:nvSpPr>
          <p:cNvPr id="184325"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BD3DD369-1C40-45DF-A6A2-C7488F89EB4F}" type="slidenum">
              <a:rPr lang="en-US" altLang="en-US" sz="1400" smtClean="0"/>
              <a:pPr>
                <a:spcBef>
                  <a:spcPct val="0"/>
                </a:spcBef>
                <a:buFontTx/>
                <a:buNone/>
              </a:pPr>
              <a:t>10</a:t>
            </a:fld>
            <a:endParaRPr lang="en-US" altLang="en-US" sz="1400" smtClean="0"/>
          </a:p>
        </p:txBody>
      </p:sp>
    </p:spTree>
    <p:extLst>
      <p:ext uri="{BB962C8B-B14F-4D97-AF65-F5344CB8AC3E}">
        <p14:creationId xmlns:p14="http://schemas.microsoft.com/office/powerpoint/2010/main" val="86575728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 following is a list of those third-party libraries with their download URLs:</a:t>
            </a:r>
          </a:p>
          <a:p>
            <a:r>
              <a:rPr lang="en-US" dirty="0" err="1"/>
              <a:t>ff</a:t>
            </a:r>
            <a:r>
              <a:rPr lang="en-US" dirty="0"/>
              <a:t> </a:t>
            </a:r>
            <a:r>
              <a:rPr lang="en-US" dirty="0" err="1"/>
              <a:t>ntplib</a:t>
            </a:r>
            <a:r>
              <a:rPr lang="en-US" dirty="0"/>
              <a:t>: https://pypi.python.org/pypi/ntplib/</a:t>
            </a:r>
          </a:p>
          <a:p>
            <a:r>
              <a:rPr lang="en-US" dirty="0" err="1"/>
              <a:t>ff</a:t>
            </a:r>
            <a:r>
              <a:rPr lang="en-US" dirty="0"/>
              <a:t> diesel: https://pypi.python.org/pypi/diesel/</a:t>
            </a:r>
          </a:p>
          <a:p>
            <a:r>
              <a:rPr lang="en-US" dirty="0" err="1"/>
              <a:t>ff</a:t>
            </a:r>
            <a:r>
              <a:rPr lang="en-US" dirty="0"/>
              <a:t> </a:t>
            </a:r>
            <a:r>
              <a:rPr lang="en-US" dirty="0" err="1"/>
              <a:t>nmap</a:t>
            </a:r>
            <a:r>
              <a:rPr lang="en-US" dirty="0"/>
              <a:t>: https://pypi.python.org/pypi/python-nmap</a:t>
            </a:r>
          </a:p>
          <a:p>
            <a:r>
              <a:rPr lang="en-US" dirty="0" err="1"/>
              <a:t>ff</a:t>
            </a:r>
            <a:r>
              <a:rPr lang="en-US" dirty="0"/>
              <a:t> </a:t>
            </a:r>
            <a:r>
              <a:rPr lang="en-US" dirty="0" err="1"/>
              <a:t>scapy</a:t>
            </a:r>
            <a:r>
              <a:rPr lang="en-US" dirty="0"/>
              <a:t>: https://pypi.python.org/pypi/scapy</a:t>
            </a:r>
          </a:p>
          <a:p>
            <a:r>
              <a:rPr lang="en-US" dirty="0" err="1"/>
              <a:t>ff</a:t>
            </a:r>
            <a:r>
              <a:rPr lang="en-US" dirty="0"/>
              <a:t> </a:t>
            </a:r>
            <a:r>
              <a:rPr lang="en-US" dirty="0" err="1"/>
              <a:t>netifaces</a:t>
            </a:r>
            <a:r>
              <a:rPr lang="en-US" dirty="0"/>
              <a:t>: https://pypi.python.org/pypi/netifaces/</a:t>
            </a:r>
          </a:p>
          <a:p>
            <a:r>
              <a:rPr lang="en-US" dirty="0" err="1"/>
              <a:t>ff</a:t>
            </a:r>
            <a:r>
              <a:rPr lang="en-US" dirty="0"/>
              <a:t> </a:t>
            </a:r>
            <a:r>
              <a:rPr lang="en-US" dirty="0" err="1"/>
              <a:t>netaddr</a:t>
            </a:r>
            <a:r>
              <a:rPr lang="en-US" dirty="0"/>
              <a:t>: https://pypi.python.org/pypi/netaddr</a:t>
            </a:r>
          </a:p>
          <a:p>
            <a:r>
              <a:rPr lang="en-US" dirty="0" err="1"/>
              <a:t>ff</a:t>
            </a:r>
            <a:r>
              <a:rPr lang="en-US" dirty="0"/>
              <a:t> </a:t>
            </a:r>
            <a:r>
              <a:rPr lang="en-US" dirty="0" err="1"/>
              <a:t>pyopenssl</a:t>
            </a:r>
            <a:r>
              <a:rPr lang="en-US" dirty="0"/>
              <a:t>: https://pypi.python.org/pypi/pyOpenSSL</a:t>
            </a:r>
            <a:endParaRPr lang="en-IN" dirty="0"/>
          </a:p>
        </p:txBody>
      </p:sp>
      <p:sp>
        <p:nvSpPr>
          <p:cNvPr id="3" name="Title 2"/>
          <p:cNvSpPr>
            <a:spLocks noGrp="1"/>
          </p:cNvSpPr>
          <p:nvPr>
            <p:ph type="title"/>
          </p:nvPr>
        </p:nvSpPr>
        <p:spPr/>
        <p:txBody>
          <a:bodyPr>
            <a:normAutofit/>
          </a:bodyPr>
          <a:lstStyle/>
          <a:p>
            <a:r>
              <a:rPr lang="en-IN" b="0" dirty="0"/>
              <a:t>Sockets, IPv4, </a:t>
            </a:r>
            <a:r>
              <a:rPr lang="en-IN" b="0" dirty="0" smtClean="0"/>
              <a:t>and Simple Client/Server Programming</a:t>
            </a:r>
            <a:endParaRPr lang="en-IN" dirty="0"/>
          </a:p>
        </p:txBody>
      </p:sp>
    </p:spTree>
    <p:extLst>
      <p:ext uri="{BB962C8B-B14F-4D97-AF65-F5344CB8AC3E}">
        <p14:creationId xmlns:p14="http://schemas.microsoft.com/office/powerpoint/2010/main" val="41073878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err="1"/>
              <a:t>pygeocoder</a:t>
            </a:r>
            <a:r>
              <a:rPr lang="en-US" dirty="0"/>
              <a:t>: https://pypi.python.org/pypi/pygocoder</a:t>
            </a:r>
          </a:p>
          <a:p>
            <a:r>
              <a:rPr lang="en-US" dirty="0" err="1"/>
              <a:t>ff</a:t>
            </a:r>
            <a:r>
              <a:rPr lang="en-US" dirty="0"/>
              <a:t> </a:t>
            </a:r>
            <a:r>
              <a:rPr lang="en-US" dirty="0" err="1"/>
              <a:t>pyyaml</a:t>
            </a:r>
            <a:r>
              <a:rPr lang="en-US" dirty="0"/>
              <a:t>: https://pypi.python.org/pypi/PyYAML</a:t>
            </a:r>
          </a:p>
          <a:p>
            <a:r>
              <a:rPr lang="en-US" dirty="0" err="1"/>
              <a:t>ff</a:t>
            </a:r>
            <a:r>
              <a:rPr lang="en-US" dirty="0"/>
              <a:t> requests: https://pypi.python.org/pypi/requests</a:t>
            </a:r>
          </a:p>
          <a:p>
            <a:r>
              <a:rPr lang="en-US" dirty="0" err="1"/>
              <a:t>ff</a:t>
            </a:r>
            <a:r>
              <a:rPr lang="en-US" dirty="0"/>
              <a:t> </a:t>
            </a:r>
            <a:r>
              <a:rPr lang="en-US" dirty="0" err="1"/>
              <a:t>feedparser</a:t>
            </a:r>
            <a:r>
              <a:rPr lang="en-US" dirty="0"/>
              <a:t>: https://pypi.python.org/pypi/feedparser</a:t>
            </a:r>
          </a:p>
          <a:p>
            <a:r>
              <a:rPr lang="en-US" dirty="0" err="1"/>
              <a:t>ff</a:t>
            </a:r>
            <a:r>
              <a:rPr lang="en-US" dirty="0"/>
              <a:t> </a:t>
            </a:r>
            <a:r>
              <a:rPr lang="en-US" dirty="0" err="1"/>
              <a:t>paramiko</a:t>
            </a:r>
            <a:r>
              <a:rPr lang="en-US" dirty="0"/>
              <a:t>: https://pypi.python.org/pypi/paramiko/</a:t>
            </a:r>
          </a:p>
          <a:p>
            <a:r>
              <a:rPr lang="en-US" dirty="0" err="1"/>
              <a:t>ff</a:t>
            </a:r>
            <a:r>
              <a:rPr lang="en-US" dirty="0"/>
              <a:t> fabric: https://pypi.python.org/pypi/Fabric</a:t>
            </a:r>
          </a:p>
          <a:p>
            <a:r>
              <a:rPr lang="en-US" dirty="0" err="1"/>
              <a:t>ff</a:t>
            </a:r>
            <a:r>
              <a:rPr lang="en-US" dirty="0"/>
              <a:t> supervisor: https://pypi.python.org/pypi/supervisor</a:t>
            </a:r>
          </a:p>
          <a:p>
            <a:r>
              <a:rPr lang="en-US" dirty="0" err="1"/>
              <a:t>ff</a:t>
            </a:r>
            <a:r>
              <a:rPr lang="en-US" dirty="0"/>
              <a:t> </a:t>
            </a:r>
            <a:r>
              <a:rPr lang="en-US" dirty="0" err="1"/>
              <a:t>xmlrpclib</a:t>
            </a:r>
            <a:r>
              <a:rPr lang="en-US" dirty="0"/>
              <a:t>: https://pypi.python.org/pypi/xmlrpclib</a:t>
            </a:r>
          </a:p>
          <a:p>
            <a:r>
              <a:rPr lang="en-US" dirty="0" err="1"/>
              <a:t>ff</a:t>
            </a:r>
            <a:r>
              <a:rPr lang="en-US" dirty="0"/>
              <a:t> </a:t>
            </a:r>
            <a:r>
              <a:rPr lang="en-US" dirty="0" err="1"/>
              <a:t>SOAPpy</a:t>
            </a:r>
            <a:r>
              <a:rPr lang="en-US" dirty="0"/>
              <a:t>: https://pypi.python.org/pypi/SOAPpy</a:t>
            </a:r>
          </a:p>
          <a:p>
            <a:r>
              <a:rPr lang="en-US" dirty="0" err="1"/>
              <a:t>ff</a:t>
            </a:r>
            <a:r>
              <a:rPr lang="en-US" dirty="0"/>
              <a:t> bottlenose: https://pypi.python.org/pypi/bottlenose</a:t>
            </a:r>
          </a:p>
          <a:p>
            <a:r>
              <a:rPr lang="en-US" dirty="0" err="1"/>
              <a:t>ff</a:t>
            </a:r>
            <a:r>
              <a:rPr lang="en-US" dirty="0"/>
              <a:t> construct: https://pypi.python.org/pypi/construct</a:t>
            </a:r>
            <a:endParaRPr lang="en-IN" dirty="0"/>
          </a:p>
        </p:txBody>
      </p:sp>
      <p:sp>
        <p:nvSpPr>
          <p:cNvPr id="3" name="Title 2"/>
          <p:cNvSpPr>
            <a:spLocks noGrp="1"/>
          </p:cNvSpPr>
          <p:nvPr>
            <p:ph type="title"/>
          </p:nvPr>
        </p:nvSpPr>
        <p:spPr/>
        <p:txBody>
          <a:bodyPr>
            <a:normAutofit/>
          </a:bodyPr>
          <a:lstStyle/>
          <a:p>
            <a:r>
              <a:rPr lang="en-IN" b="0" dirty="0"/>
              <a:t>Sockets, IPv4, </a:t>
            </a:r>
            <a:r>
              <a:rPr lang="en-IN" b="0" dirty="0" smtClean="0"/>
              <a:t>and Simple Client/Server Programming</a:t>
            </a:r>
            <a:endParaRPr lang="en-IN" dirty="0"/>
          </a:p>
        </p:txBody>
      </p:sp>
    </p:spTree>
    <p:extLst>
      <p:ext uri="{BB962C8B-B14F-4D97-AF65-F5344CB8AC3E}">
        <p14:creationId xmlns:p14="http://schemas.microsoft.com/office/powerpoint/2010/main" val="240076714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Socket programming is a way of connecting two nodes on a network to communicate with each other. </a:t>
            </a:r>
            <a:endParaRPr lang="en-US" dirty="0" smtClean="0"/>
          </a:p>
          <a:p>
            <a:r>
              <a:rPr lang="en-US" dirty="0" smtClean="0"/>
              <a:t>One </a:t>
            </a:r>
            <a:r>
              <a:rPr lang="en-US" dirty="0"/>
              <a:t>socket(node) listens on a particular port at an IP, while other socket reaches out to the other to form a connection</a:t>
            </a:r>
            <a:r>
              <a:rPr lang="en-US" dirty="0" smtClean="0"/>
              <a:t>.</a:t>
            </a:r>
          </a:p>
          <a:p>
            <a:r>
              <a:rPr lang="en-US" dirty="0" smtClean="0"/>
              <a:t>Server </a:t>
            </a:r>
            <a:r>
              <a:rPr lang="en-US" dirty="0"/>
              <a:t>forms the listener socket while client reaches out to the server.</a:t>
            </a:r>
          </a:p>
          <a:p>
            <a:r>
              <a:rPr lang="en-US" dirty="0"/>
              <a:t>They are the real backbones behind web browsing. In simpler terms there is a server and a client.</a:t>
            </a:r>
            <a:endParaRPr lang="en-IN" dirty="0"/>
          </a:p>
        </p:txBody>
      </p:sp>
      <p:sp>
        <p:nvSpPr>
          <p:cNvPr id="3" name="Title 2"/>
          <p:cNvSpPr>
            <a:spLocks noGrp="1"/>
          </p:cNvSpPr>
          <p:nvPr>
            <p:ph type="title"/>
          </p:nvPr>
        </p:nvSpPr>
        <p:spPr/>
        <p:txBody>
          <a:bodyPr/>
          <a:lstStyle/>
          <a:p>
            <a:r>
              <a:rPr lang="en-IN" dirty="0" smtClean="0"/>
              <a:t>Sockets and Networking</a:t>
            </a:r>
            <a:endParaRPr lang="en-IN" dirty="0"/>
          </a:p>
        </p:txBody>
      </p:sp>
    </p:spTree>
    <p:extLst>
      <p:ext uri="{BB962C8B-B14F-4D97-AF65-F5344CB8AC3E}">
        <p14:creationId xmlns:p14="http://schemas.microsoft.com/office/powerpoint/2010/main" val="155035656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Sockets and Networking</a:t>
            </a:r>
            <a:endParaRPr lang="en-IN" dirty="0"/>
          </a:p>
        </p:txBody>
      </p:sp>
      <p:pic>
        <p:nvPicPr>
          <p:cNvPr id="1026" name="Picture 2" descr="TCP socket 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600200"/>
            <a:ext cx="7324725" cy="4819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389074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Sockets and Networking</a:t>
            </a:r>
            <a:endParaRPr lang="en-IN" dirty="0"/>
          </a:p>
        </p:txBody>
      </p:sp>
      <p:pic>
        <p:nvPicPr>
          <p:cNvPr id="2050" name="Picture 2" descr="Sockets loopback interfa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286000"/>
            <a:ext cx="7315200"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72156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55000" lnSpcReduction="20000"/>
          </a:bodyPr>
          <a:lstStyle/>
          <a:p>
            <a:r>
              <a:rPr lang="en-IN" dirty="0"/>
              <a:t>1 (SIGHUP): terminate a connection, or reload the configuration for daemons</a:t>
            </a:r>
          </a:p>
          <a:p>
            <a:r>
              <a:rPr lang="en-IN" dirty="0"/>
              <a:t>2 (SIGINT): interrupt the session from the dialogue station</a:t>
            </a:r>
          </a:p>
          <a:p>
            <a:r>
              <a:rPr lang="en-IN" dirty="0"/>
              <a:t>3 (SIGQUIT): terminate the session from the dialogue station</a:t>
            </a:r>
          </a:p>
          <a:p>
            <a:r>
              <a:rPr lang="en-IN" dirty="0"/>
              <a:t>4 (SIGILL): illegal instruction was executed</a:t>
            </a:r>
          </a:p>
          <a:p>
            <a:r>
              <a:rPr lang="en-IN" dirty="0"/>
              <a:t>5 (SIGTRAP): do a single instruction (trap)</a:t>
            </a:r>
          </a:p>
          <a:p>
            <a:r>
              <a:rPr lang="en-IN" dirty="0"/>
              <a:t>6 (SIGABRT): abnormal termination</a:t>
            </a:r>
          </a:p>
          <a:p>
            <a:r>
              <a:rPr lang="en-IN" dirty="0"/>
              <a:t>7 (SIGBUS): error on the system bus</a:t>
            </a:r>
          </a:p>
          <a:p>
            <a:r>
              <a:rPr lang="en-IN" dirty="0"/>
              <a:t>8 (SIGFPE): floating point error</a:t>
            </a:r>
          </a:p>
          <a:p>
            <a:r>
              <a:rPr lang="en-IN" dirty="0"/>
              <a:t>9 (SIGKILL): </a:t>
            </a:r>
            <a:r>
              <a:rPr lang="en-IN" dirty="0" err="1"/>
              <a:t>immmediately</a:t>
            </a:r>
            <a:r>
              <a:rPr lang="en-IN" dirty="0"/>
              <a:t> terminate the process</a:t>
            </a:r>
          </a:p>
          <a:p>
            <a:r>
              <a:rPr lang="en-IN" dirty="0"/>
              <a:t>10 (SIGUSR1): user-defined signal</a:t>
            </a:r>
          </a:p>
          <a:p>
            <a:r>
              <a:rPr lang="en-IN" dirty="0"/>
              <a:t>11 (SIGSEGV): segmentation fault due to illegal access of a memory segment</a:t>
            </a:r>
          </a:p>
          <a:p>
            <a:r>
              <a:rPr lang="en-IN" dirty="0"/>
              <a:t>12 (SIGUSR2): user-defined signal</a:t>
            </a:r>
          </a:p>
          <a:p>
            <a:r>
              <a:rPr lang="en-IN" dirty="0"/>
              <a:t>13 (SIGPIPE): writing into a pipe, and nobody is reading from it</a:t>
            </a:r>
          </a:p>
          <a:p>
            <a:r>
              <a:rPr lang="en-IN" dirty="0"/>
              <a:t>14 (SIGALRM): the timer terminated (alarm)</a:t>
            </a:r>
          </a:p>
          <a:p>
            <a:r>
              <a:rPr lang="en-IN" dirty="0"/>
              <a:t>15 (SIGTERM): terminate the process in a soft way</a:t>
            </a:r>
          </a:p>
          <a:p>
            <a:endParaRPr lang="en-IN" dirty="0"/>
          </a:p>
        </p:txBody>
      </p:sp>
      <p:sp>
        <p:nvSpPr>
          <p:cNvPr id="3" name="Title 2"/>
          <p:cNvSpPr>
            <a:spLocks noGrp="1"/>
          </p:cNvSpPr>
          <p:nvPr>
            <p:ph type="title"/>
          </p:nvPr>
        </p:nvSpPr>
        <p:spPr/>
        <p:txBody>
          <a:bodyPr/>
          <a:lstStyle/>
          <a:p>
            <a:r>
              <a:rPr lang="en-IN" dirty="0" smtClean="0"/>
              <a:t>Signal Handling</a:t>
            </a:r>
            <a:endParaRPr lang="en-IN" dirty="0"/>
          </a:p>
        </p:txBody>
      </p:sp>
    </p:spTree>
    <p:extLst>
      <p:ext uri="{BB962C8B-B14F-4D97-AF65-F5344CB8AC3E}">
        <p14:creationId xmlns:p14="http://schemas.microsoft.com/office/powerpoint/2010/main" val="320500988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main idea behind Twisted is that it gives us the parallelism of multithreading programming with the ease of reasoning of single threaded programming.</a:t>
            </a:r>
            <a:endParaRPr lang="en-IN" dirty="0"/>
          </a:p>
        </p:txBody>
      </p:sp>
      <p:sp>
        <p:nvSpPr>
          <p:cNvPr id="3" name="Title 2"/>
          <p:cNvSpPr>
            <a:spLocks noGrp="1"/>
          </p:cNvSpPr>
          <p:nvPr>
            <p:ph type="title"/>
          </p:nvPr>
        </p:nvSpPr>
        <p:spPr/>
        <p:txBody>
          <a:bodyPr/>
          <a:lstStyle/>
          <a:p>
            <a:r>
              <a:rPr lang="en-IN" dirty="0" smtClean="0"/>
              <a:t>Twisted</a:t>
            </a:r>
            <a:endParaRPr lang="en-IN" dirty="0"/>
          </a:p>
        </p:txBody>
      </p:sp>
    </p:spTree>
    <p:extLst>
      <p:ext uri="{BB962C8B-B14F-4D97-AF65-F5344CB8AC3E}">
        <p14:creationId xmlns:p14="http://schemas.microsoft.com/office/powerpoint/2010/main" val="10931217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In 2000, glyph, the creator of Twisted, was working on a text-based multiplayer game called Twisted Reality</a:t>
            </a:r>
            <a:r>
              <a:rPr lang="en-US" dirty="0" smtClean="0"/>
              <a:t>.</a:t>
            </a:r>
          </a:p>
          <a:p>
            <a:r>
              <a:rPr lang="en-US" dirty="0" smtClean="0"/>
              <a:t> </a:t>
            </a:r>
            <a:r>
              <a:rPr lang="en-US" dirty="0"/>
              <a:t>It was a big mess of threads, 3 per connection, in Java. </a:t>
            </a:r>
            <a:endParaRPr lang="en-US" dirty="0" smtClean="0"/>
          </a:p>
          <a:p>
            <a:r>
              <a:rPr lang="en-US" dirty="0" smtClean="0"/>
              <a:t>There </a:t>
            </a:r>
            <a:r>
              <a:rPr lang="en-US" dirty="0"/>
              <a:t>was a thread for input that would block on reads, a thread for output that would block on some kind of write, and a "logic" thread that would sleep while waiting for timers to expire or events to queue. </a:t>
            </a:r>
            <a:endParaRPr lang="en-US" dirty="0" smtClean="0"/>
          </a:p>
          <a:p>
            <a:r>
              <a:rPr lang="en-US" dirty="0" smtClean="0"/>
              <a:t>As </a:t>
            </a:r>
            <a:r>
              <a:rPr lang="en-US" dirty="0"/>
              <a:t>players moved through the virtual landscape and interacted, threads were deadlocking, caches were getting corrupted, and the locking logic was never quite right—the use of threads had made the software complicated, buggy, and hard to scale.</a:t>
            </a:r>
            <a:endParaRPr lang="en-IN" dirty="0"/>
          </a:p>
        </p:txBody>
      </p:sp>
      <p:sp>
        <p:nvSpPr>
          <p:cNvPr id="3" name="Title 2"/>
          <p:cNvSpPr>
            <a:spLocks noGrp="1"/>
          </p:cNvSpPr>
          <p:nvPr>
            <p:ph type="title"/>
          </p:nvPr>
        </p:nvSpPr>
        <p:spPr/>
        <p:txBody>
          <a:bodyPr/>
          <a:lstStyle/>
          <a:p>
            <a:r>
              <a:rPr lang="en-IN" dirty="0" smtClean="0"/>
              <a:t>Twisted</a:t>
            </a:r>
            <a:endParaRPr lang="en-IN" dirty="0"/>
          </a:p>
        </p:txBody>
      </p:sp>
    </p:spTree>
    <p:extLst>
      <p:ext uri="{BB962C8B-B14F-4D97-AF65-F5344CB8AC3E}">
        <p14:creationId xmlns:p14="http://schemas.microsoft.com/office/powerpoint/2010/main" val="23611587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US" dirty="0"/>
              <a:t>Over time, Twisted Reality the game became Twisted the networking platform, which would do what existing networking platforms in Python didn't:</a:t>
            </a:r>
          </a:p>
          <a:p>
            <a:r>
              <a:rPr lang="en-US" dirty="0"/>
              <a:t>Use event-driven programming instead of multi-threaded programming.</a:t>
            </a:r>
          </a:p>
          <a:p>
            <a:r>
              <a:rPr lang="en-US" dirty="0"/>
              <a:t>Be cross-platform: provide a uniform interface to the event notification systems exposed by major operating systems.</a:t>
            </a:r>
          </a:p>
          <a:p>
            <a:r>
              <a:rPr lang="en-US" dirty="0"/>
              <a:t>Be "batteries-included": provide implementations of popular application-layer protocols out of the box, so that Twisted is immediately useful to developers.</a:t>
            </a:r>
          </a:p>
          <a:p>
            <a:r>
              <a:rPr lang="en-US" dirty="0"/>
              <a:t>Conform to RFCs, and prove conformance with a robust test suite.</a:t>
            </a:r>
          </a:p>
          <a:p>
            <a:r>
              <a:rPr lang="en-US" dirty="0"/>
              <a:t>Make it easy to use multiple networking protocols together.</a:t>
            </a:r>
          </a:p>
          <a:p>
            <a:r>
              <a:rPr lang="en-US" dirty="0"/>
              <a:t>Be extensible.</a:t>
            </a:r>
          </a:p>
        </p:txBody>
      </p:sp>
      <p:sp>
        <p:nvSpPr>
          <p:cNvPr id="3" name="Title 2"/>
          <p:cNvSpPr>
            <a:spLocks noGrp="1"/>
          </p:cNvSpPr>
          <p:nvPr>
            <p:ph type="title"/>
          </p:nvPr>
        </p:nvSpPr>
        <p:spPr/>
        <p:txBody>
          <a:bodyPr/>
          <a:lstStyle/>
          <a:p>
            <a:r>
              <a:rPr lang="en-IN" dirty="0" smtClean="0"/>
              <a:t>Twisted</a:t>
            </a:r>
            <a:endParaRPr lang="en-IN" dirty="0"/>
          </a:p>
        </p:txBody>
      </p:sp>
    </p:spTree>
    <p:extLst>
      <p:ext uri="{BB962C8B-B14F-4D97-AF65-F5344CB8AC3E}">
        <p14:creationId xmlns:p14="http://schemas.microsoft.com/office/powerpoint/2010/main" val="137434766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Twisted</a:t>
            </a:r>
            <a:endParaRPr lang="en-IN" dirty="0"/>
          </a:p>
        </p:txBody>
      </p:sp>
      <p:pic>
        <p:nvPicPr>
          <p:cNvPr id="1028" name="Picture 4" descr="https://www.aosabook.org/images/twisted/threading_model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640" y="1676400"/>
            <a:ext cx="878205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8596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Title 1"/>
          <p:cNvSpPr>
            <a:spLocks noGrp="1"/>
          </p:cNvSpPr>
          <p:nvPr>
            <p:ph type="title"/>
          </p:nvPr>
        </p:nvSpPr>
        <p:spPr/>
        <p:txBody>
          <a:bodyPr/>
          <a:lstStyle/>
          <a:p>
            <a:r>
              <a:rPr lang="en-US" altLang="en-US" smtClean="0">
                <a:ea typeface="ＭＳ Ｐゴシック" panose="020B0600070205080204" pitchFamily="34" charset="-128"/>
              </a:rPr>
              <a:t>Regular Expression</a:t>
            </a:r>
            <a:endParaRPr lang="en-IN" altLang="en-US" smtClean="0">
              <a:ea typeface="ＭＳ Ｐゴシック" panose="020B0600070205080204" pitchFamily="34" charset="-128"/>
            </a:endParaRPr>
          </a:p>
        </p:txBody>
      </p:sp>
      <p:sp>
        <p:nvSpPr>
          <p:cNvPr id="185347" name="Content Placeholder 2"/>
          <p:cNvSpPr>
            <a:spLocks noGrp="1"/>
          </p:cNvSpPr>
          <p:nvPr>
            <p:ph idx="4294967295"/>
          </p:nvPr>
        </p:nvSpPr>
        <p:spPr>
          <a:xfrm>
            <a:off x="533400" y="1676400"/>
            <a:ext cx="8077200" cy="4572000"/>
          </a:xfrm>
          <a:prstGeom prst="rect">
            <a:avLst/>
          </a:prstGeom>
        </p:spPr>
        <p:txBody>
          <a:bodyPr/>
          <a:lstStyle/>
          <a:p>
            <a:pPr marL="0" indent="0">
              <a:buFontTx/>
              <a:buNone/>
            </a:pPr>
            <a:r>
              <a:rPr lang="en-IN" altLang="en-US" smtClean="0">
                <a:ea typeface="ＭＳ Ｐゴシック" panose="020B0600070205080204" pitchFamily="34" charset="-128"/>
              </a:rPr>
              <a:t>Pipe symbol |</a:t>
            </a:r>
          </a:p>
          <a:p>
            <a:pPr marL="0" indent="0">
              <a:buFontTx/>
              <a:buNone/>
            </a:pPr>
            <a:r>
              <a:rPr lang="en-IN" altLang="en-US" smtClean="0">
                <a:ea typeface="ＭＳ Ｐゴシック" panose="020B0600070205080204" pitchFamily="34" charset="-128"/>
              </a:rPr>
              <a:t>• Question mark ?</a:t>
            </a:r>
          </a:p>
          <a:p>
            <a:pPr marL="0" indent="0">
              <a:buFontTx/>
              <a:buNone/>
            </a:pPr>
            <a:r>
              <a:rPr lang="en-IN" altLang="en-US" smtClean="0">
                <a:ea typeface="ＭＳ Ｐゴシック" panose="020B0600070205080204" pitchFamily="34" charset="-128"/>
              </a:rPr>
              <a:t>• Asterisk *</a:t>
            </a:r>
          </a:p>
          <a:p>
            <a:pPr marL="0" indent="0">
              <a:buFontTx/>
              <a:buNone/>
            </a:pPr>
            <a:r>
              <a:rPr lang="en-IN" altLang="en-US" smtClean="0">
                <a:ea typeface="ＭＳ Ｐゴシック" panose="020B0600070205080204" pitchFamily="34" charset="-128"/>
              </a:rPr>
              <a:t>• Plus sign +</a:t>
            </a:r>
          </a:p>
          <a:p>
            <a:pPr marL="0" indent="0">
              <a:buFontTx/>
              <a:buNone/>
            </a:pPr>
            <a:r>
              <a:rPr lang="en-IN" altLang="en-US" smtClean="0">
                <a:ea typeface="ＭＳ Ｐゴシック" panose="020B0600070205080204" pitchFamily="34" charset="-128"/>
              </a:rPr>
              <a:t>• Opening parenthesis (</a:t>
            </a:r>
          </a:p>
          <a:p>
            <a:pPr marL="0" indent="0">
              <a:buFontTx/>
              <a:buNone/>
            </a:pPr>
            <a:r>
              <a:rPr lang="en-IN" altLang="en-US" smtClean="0">
                <a:ea typeface="ＭＳ Ｐゴシック" panose="020B0600070205080204" pitchFamily="34" charset="-128"/>
              </a:rPr>
              <a:t>• Closing parenthesis )</a:t>
            </a:r>
          </a:p>
          <a:p>
            <a:pPr marL="0" indent="0">
              <a:buFontTx/>
              <a:buNone/>
            </a:pPr>
            <a:r>
              <a:rPr lang="en-IN" altLang="en-US" smtClean="0">
                <a:ea typeface="ＭＳ Ｐゴシック" panose="020B0600070205080204" pitchFamily="34" charset="-128"/>
              </a:rPr>
              <a:t>• Opening square bracket [</a:t>
            </a:r>
          </a:p>
          <a:p>
            <a:pPr marL="0" indent="0">
              <a:buFontTx/>
              <a:buNone/>
            </a:pPr>
            <a:r>
              <a:rPr lang="en-IN" altLang="en-US" smtClean="0">
                <a:ea typeface="ＭＳ Ｐゴシック" panose="020B0600070205080204" pitchFamily="34" charset="-128"/>
              </a:rPr>
              <a:t>• The opening curly brace {</a:t>
            </a:r>
          </a:p>
        </p:txBody>
      </p:sp>
      <p:sp>
        <p:nvSpPr>
          <p:cNvPr id="185349"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9CCE1978-3070-40D8-8AEC-F7A64C8E5F75}" type="slidenum">
              <a:rPr lang="en-US" altLang="en-US" sz="1400" smtClean="0"/>
              <a:pPr>
                <a:spcBef>
                  <a:spcPct val="0"/>
                </a:spcBef>
                <a:buFontTx/>
                <a:buNone/>
              </a:pPr>
              <a:t>11</a:t>
            </a:fld>
            <a:endParaRPr lang="en-US" altLang="en-US" sz="1400" smtClean="0"/>
          </a:p>
        </p:txBody>
      </p:sp>
    </p:spTree>
    <p:extLst>
      <p:ext uri="{BB962C8B-B14F-4D97-AF65-F5344CB8AC3E}">
        <p14:creationId xmlns:p14="http://schemas.microsoft.com/office/powerpoint/2010/main" val="152823002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US" dirty="0"/>
              <a:t>Twisted is an event-driven networking engine. Event-driven programming is so integral to </a:t>
            </a:r>
            <a:r>
              <a:rPr lang="en-US" dirty="0" err="1"/>
              <a:t>Twisted's</a:t>
            </a:r>
            <a:r>
              <a:rPr lang="en-US" dirty="0"/>
              <a:t> design philosophy that it is worth taking a moment to review what exactly event-driven programming means.</a:t>
            </a:r>
          </a:p>
          <a:p>
            <a:endParaRPr lang="en-US" dirty="0"/>
          </a:p>
          <a:p>
            <a:r>
              <a:rPr lang="en-US" dirty="0"/>
              <a:t>Event-driven programming is a programming paradigm in which program flow is determined by external events. It is characterized by an event loop and the use of callbacks to trigger actions when events happen. Two other common programming paradigms are (single-threaded) synchronous and multi-threaded programming.</a:t>
            </a:r>
          </a:p>
          <a:p>
            <a:endParaRPr lang="en-US" dirty="0"/>
          </a:p>
          <a:p>
            <a:r>
              <a:rPr lang="en-US" dirty="0"/>
              <a:t>Let's compare and contrast single-threaded, multi-threaded, and event-driven programming models with an example. Figure </a:t>
            </a:r>
            <a:r>
              <a:rPr lang="en-US" dirty="0" smtClean="0"/>
              <a:t>shows </a:t>
            </a:r>
            <a:r>
              <a:rPr lang="en-US" dirty="0"/>
              <a:t>the work done by a program over time under these three models. The program has three tasks to complete, each of which blocks while waiting for I/O to finish. Time spent blocking on I/O is greyed out.</a:t>
            </a:r>
            <a:endParaRPr lang="en-IN" dirty="0"/>
          </a:p>
        </p:txBody>
      </p:sp>
      <p:sp>
        <p:nvSpPr>
          <p:cNvPr id="3" name="Title 2"/>
          <p:cNvSpPr>
            <a:spLocks noGrp="1"/>
          </p:cNvSpPr>
          <p:nvPr>
            <p:ph type="title"/>
          </p:nvPr>
        </p:nvSpPr>
        <p:spPr/>
        <p:txBody>
          <a:bodyPr/>
          <a:lstStyle/>
          <a:p>
            <a:r>
              <a:rPr lang="en-IN" dirty="0" smtClean="0"/>
              <a:t>Twisted Architecture</a:t>
            </a:r>
            <a:endParaRPr lang="en-IN" dirty="0"/>
          </a:p>
        </p:txBody>
      </p:sp>
    </p:spTree>
    <p:extLst>
      <p:ext uri="{BB962C8B-B14F-4D97-AF65-F5344CB8AC3E}">
        <p14:creationId xmlns:p14="http://schemas.microsoft.com/office/powerpoint/2010/main" val="221262282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US" dirty="0"/>
              <a:t>In the single-threaded synchronous version of the program, tasks are performed serially</a:t>
            </a:r>
            <a:r>
              <a:rPr lang="en-US" dirty="0" smtClean="0"/>
              <a:t>.</a:t>
            </a:r>
          </a:p>
          <a:p>
            <a:r>
              <a:rPr lang="en-US" dirty="0" smtClean="0"/>
              <a:t>If </a:t>
            </a:r>
            <a:r>
              <a:rPr lang="en-US" dirty="0"/>
              <a:t>one task blocks for a while on I/O, all of the other tasks have to wait until it finishes and they are executed in turn</a:t>
            </a:r>
            <a:r>
              <a:rPr lang="en-US" dirty="0" smtClean="0"/>
              <a:t>.</a:t>
            </a:r>
          </a:p>
          <a:p>
            <a:r>
              <a:rPr lang="en-US" dirty="0" smtClean="0"/>
              <a:t>This </a:t>
            </a:r>
            <a:r>
              <a:rPr lang="en-US" dirty="0"/>
              <a:t>definite order and serial processing are easy to reason about, but the program is unnecessarily slow if the tasks don't depend on each other, yet still have to wait for each other.</a:t>
            </a:r>
          </a:p>
          <a:p>
            <a:r>
              <a:rPr lang="en-US" dirty="0" smtClean="0"/>
              <a:t>In </a:t>
            </a:r>
            <a:r>
              <a:rPr lang="en-US" dirty="0"/>
              <a:t>the threaded version of the program, the three tasks that block while doing work are performed in separate threads of control</a:t>
            </a:r>
            <a:r>
              <a:rPr lang="en-US" dirty="0" smtClean="0"/>
              <a:t>.</a:t>
            </a:r>
          </a:p>
          <a:p>
            <a:r>
              <a:rPr lang="en-US" dirty="0" smtClean="0"/>
              <a:t> </a:t>
            </a:r>
            <a:r>
              <a:rPr lang="en-US" dirty="0"/>
              <a:t>These threads are managed by the operating system and may run concurrently on multiple processors or interleaved on a single processor. </a:t>
            </a:r>
            <a:endParaRPr lang="en-US" dirty="0" smtClean="0"/>
          </a:p>
          <a:p>
            <a:r>
              <a:rPr lang="en-US" dirty="0" smtClean="0"/>
              <a:t>This </a:t>
            </a:r>
            <a:r>
              <a:rPr lang="en-US" dirty="0"/>
              <a:t>allows progress to be made by some threads while others are blocking on resources. This is often more time-efficient than the analogous synchronous program, </a:t>
            </a:r>
            <a:endParaRPr lang="en-US" dirty="0" smtClean="0"/>
          </a:p>
        </p:txBody>
      </p:sp>
      <p:sp>
        <p:nvSpPr>
          <p:cNvPr id="3" name="Title 2"/>
          <p:cNvSpPr>
            <a:spLocks noGrp="1"/>
          </p:cNvSpPr>
          <p:nvPr>
            <p:ph type="title"/>
          </p:nvPr>
        </p:nvSpPr>
        <p:spPr/>
        <p:txBody>
          <a:bodyPr/>
          <a:lstStyle/>
          <a:p>
            <a:r>
              <a:rPr lang="en-IN" dirty="0" smtClean="0"/>
              <a:t>Twisted Architecture</a:t>
            </a:r>
            <a:endParaRPr lang="en-IN" dirty="0"/>
          </a:p>
        </p:txBody>
      </p:sp>
    </p:spTree>
    <p:extLst>
      <p:ext uri="{BB962C8B-B14F-4D97-AF65-F5344CB8AC3E}">
        <p14:creationId xmlns:p14="http://schemas.microsoft.com/office/powerpoint/2010/main" val="30140036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but one has to write code to protect shared resources that could be accessed concurrently from multiple threads. </a:t>
            </a:r>
          </a:p>
          <a:p>
            <a:r>
              <a:rPr lang="en-US" dirty="0"/>
              <a:t>Multi-threaded programs can be harder to reason about because one now has to worry about thread safety via process serialization (locking), reentrancy, thread-local storage, or other mechanisms, which when implemented improperly can lead to subtle and painful bugs.</a:t>
            </a:r>
          </a:p>
        </p:txBody>
      </p:sp>
      <p:sp>
        <p:nvSpPr>
          <p:cNvPr id="3" name="Title 2"/>
          <p:cNvSpPr>
            <a:spLocks noGrp="1"/>
          </p:cNvSpPr>
          <p:nvPr>
            <p:ph type="title"/>
          </p:nvPr>
        </p:nvSpPr>
        <p:spPr/>
        <p:txBody>
          <a:bodyPr/>
          <a:lstStyle/>
          <a:p>
            <a:r>
              <a:rPr lang="en-IN" dirty="0" smtClean="0"/>
              <a:t>Twisted Architecture</a:t>
            </a:r>
            <a:endParaRPr lang="en-IN" dirty="0"/>
          </a:p>
        </p:txBody>
      </p:sp>
    </p:spTree>
    <p:extLst>
      <p:ext uri="{BB962C8B-B14F-4D97-AF65-F5344CB8AC3E}">
        <p14:creationId xmlns:p14="http://schemas.microsoft.com/office/powerpoint/2010/main" val="14780140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US" dirty="0"/>
              <a:t>The event-driven version of the program interleaves the execution of the three tasks, but in a single thread of control. </a:t>
            </a:r>
            <a:endParaRPr lang="en-US" dirty="0" smtClean="0"/>
          </a:p>
          <a:p>
            <a:r>
              <a:rPr lang="en-US" dirty="0" smtClean="0"/>
              <a:t>When </a:t>
            </a:r>
            <a:r>
              <a:rPr lang="en-US" dirty="0"/>
              <a:t>performing I/O or other expensive operations, a callback is registered with an event loop, and then execution continues while the I/O completes. </a:t>
            </a:r>
            <a:endParaRPr lang="en-US" dirty="0" smtClean="0"/>
          </a:p>
          <a:p>
            <a:r>
              <a:rPr lang="en-US" dirty="0" smtClean="0"/>
              <a:t>The </a:t>
            </a:r>
            <a:r>
              <a:rPr lang="en-US" dirty="0"/>
              <a:t>callback describes how to handle an event once it has completed</a:t>
            </a:r>
            <a:r>
              <a:rPr lang="en-US" dirty="0" smtClean="0"/>
              <a:t>.</a:t>
            </a:r>
          </a:p>
          <a:p>
            <a:r>
              <a:rPr lang="en-US" dirty="0" smtClean="0"/>
              <a:t> </a:t>
            </a:r>
            <a:r>
              <a:rPr lang="en-US" dirty="0"/>
              <a:t>The event loop polls for events and dispatches them as they arrive, to the callbacks that are waiting for them. </a:t>
            </a:r>
            <a:endParaRPr lang="en-US" dirty="0" smtClean="0"/>
          </a:p>
          <a:p>
            <a:r>
              <a:rPr lang="en-US" dirty="0" smtClean="0"/>
              <a:t>This </a:t>
            </a:r>
            <a:r>
              <a:rPr lang="en-US" dirty="0"/>
              <a:t>allows the program to make progress when it can without the use of additional threads. </a:t>
            </a:r>
            <a:endParaRPr lang="en-US" dirty="0" smtClean="0"/>
          </a:p>
          <a:p>
            <a:r>
              <a:rPr lang="en-US" dirty="0" smtClean="0"/>
              <a:t>Event-driven </a:t>
            </a:r>
            <a:r>
              <a:rPr lang="en-US" dirty="0"/>
              <a:t>programs can be easier to reason about than multi-threaded programs because the programmer doesn't have to worry about thread safety.</a:t>
            </a:r>
          </a:p>
        </p:txBody>
      </p:sp>
      <p:sp>
        <p:nvSpPr>
          <p:cNvPr id="3" name="Title 2"/>
          <p:cNvSpPr>
            <a:spLocks noGrp="1"/>
          </p:cNvSpPr>
          <p:nvPr>
            <p:ph type="title"/>
          </p:nvPr>
        </p:nvSpPr>
        <p:spPr/>
        <p:txBody>
          <a:bodyPr/>
          <a:lstStyle/>
          <a:p>
            <a:r>
              <a:rPr lang="en-IN" dirty="0" smtClean="0"/>
              <a:t>Twisted Architecture</a:t>
            </a:r>
            <a:endParaRPr lang="en-IN" dirty="0"/>
          </a:p>
        </p:txBody>
      </p:sp>
    </p:spTree>
    <p:extLst>
      <p:ext uri="{BB962C8B-B14F-4D97-AF65-F5344CB8AC3E}">
        <p14:creationId xmlns:p14="http://schemas.microsoft.com/office/powerpoint/2010/main" val="38444644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 event-driven model is often a good choice when there are</a:t>
            </a:r>
            <a:r>
              <a:rPr lang="en-US" dirty="0" smtClean="0"/>
              <a:t>:</a:t>
            </a:r>
            <a:endParaRPr lang="en-US" dirty="0"/>
          </a:p>
          <a:p>
            <a:r>
              <a:rPr lang="en-US" dirty="0"/>
              <a:t>many tasks, that are…</a:t>
            </a:r>
          </a:p>
          <a:p>
            <a:r>
              <a:rPr lang="en-US" dirty="0"/>
              <a:t>largely independent (so they don't have to communicate with or wait on each other), and…</a:t>
            </a:r>
          </a:p>
          <a:p>
            <a:r>
              <a:rPr lang="en-US" dirty="0"/>
              <a:t>some of these tasks block while waiting on events.</a:t>
            </a:r>
          </a:p>
        </p:txBody>
      </p:sp>
      <p:sp>
        <p:nvSpPr>
          <p:cNvPr id="3" name="Title 2"/>
          <p:cNvSpPr>
            <a:spLocks noGrp="1"/>
          </p:cNvSpPr>
          <p:nvPr>
            <p:ph type="title"/>
          </p:nvPr>
        </p:nvSpPr>
        <p:spPr/>
        <p:txBody>
          <a:bodyPr/>
          <a:lstStyle/>
          <a:p>
            <a:r>
              <a:rPr lang="en-IN" dirty="0" smtClean="0"/>
              <a:t>Twisted Architecture</a:t>
            </a:r>
            <a:endParaRPr lang="en-IN" dirty="0"/>
          </a:p>
        </p:txBody>
      </p:sp>
    </p:spTree>
    <p:extLst>
      <p:ext uri="{BB962C8B-B14F-4D97-AF65-F5344CB8AC3E}">
        <p14:creationId xmlns:p14="http://schemas.microsoft.com/office/powerpoint/2010/main" val="34025595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Twisted implements the reactor design pattern, which describes </a:t>
            </a:r>
            <a:r>
              <a:rPr lang="en-US" dirty="0" err="1"/>
              <a:t>demultiplexing</a:t>
            </a:r>
            <a:r>
              <a:rPr lang="en-US" dirty="0"/>
              <a:t> and dispatching events from multiple sources to their handlers in a single-threaded environment</a:t>
            </a:r>
            <a:r>
              <a:rPr lang="en-US" dirty="0" smtClean="0"/>
              <a:t>.</a:t>
            </a:r>
            <a:endParaRPr lang="en-US" dirty="0"/>
          </a:p>
          <a:p>
            <a:r>
              <a:rPr lang="en-US" dirty="0"/>
              <a:t>The core of Twisted is the reactor event loop. </a:t>
            </a:r>
            <a:endParaRPr lang="en-US" dirty="0" smtClean="0"/>
          </a:p>
          <a:p>
            <a:r>
              <a:rPr lang="en-US" dirty="0" smtClean="0"/>
              <a:t>The </a:t>
            </a:r>
            <a:r>
              <a:rPr lang="en-US" dirty="0"/>
              <a:t>reactor knows about network, file system, and timer events</a:t>
            </a:r>
            <a:r>
              <a:rPr lang="en-US" dirty="0" smtClean="0"/>
              <a:t>.</a:t>
            </a:r>
          </a:p>
          <a:p>
            <a:r>
              <a:rPr lang="en-US" dirty="0" smtClean="0"/>
              <a:t> </a:t>
            </a:r>
            <a:r>
              <a:rPr lang="en-US" dirty="0"/>
              <a:t>It waits on and then handles these events, abstracting away platform-specific behavior and presenting interfaces to make responding to events anywhere in the network stack easy.</a:t>
            </a:r>
          </a:p>
        </p:txBody>
      </p:sp>
      <p:sp>
        <p:nvSpPr>
          <p:cNvPr id="3" name="Title 2"/>
          <p:cNvSpPr>
            <a:spLocks noGrp="1"/>
          </p:cNvSpPr>
          <p:nvPr>
            <p:ph type="title"/>
          </p:nvPr>
        </p:nvSpPr>
        <p:spPr/>
        <p:txBody>
          <a:bodyPr/>
          <a:lstStyle/>
          <a:p>
            <a:r>
              <a:rPr lang="en-IN" dirty="0" smtClean="0"/>
              <a:t>Twisted Architecture</a:t>
            </a:r>
            <a:endParaRPr lang="en-IN" dirty="0"/>
          </a:p>
        </p:txBody>
      </p:sp>
    </p:spTree>
    <p:extLst>
      <p:ext uri="{BB962C8B-B14F-4D97-AF65-F5344CB8AC3E}">
        <p14:creationId xmlns:p14="http://schemas.microsoft.com/office/powerpoint/2010/main" val="270719225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Reactor Basics</a:t>
            </a:r>
          </a:p>
          <a:p>
            <a:r>
              <a:rPr lang="en-US" dirty="0"/>
              <a:t>The reactor is the core of the event loop within Twisted – the loop which drives applications using Twisted. </a:t>
            </a:r>
            <a:endParaRPr lang="en-US" dirty="0" smtClean="0"/>
          </a:p>
          <a:p>
            <a:r>
              <a:rPr lang="en-US" dirty="0" smtClean="0"/>
              <a:t>The </a:t>
            </a:r>
            <a:r>
              <a:rPr lang="en-US" dirty="0"/>
              <a:t>event loop is a programming construct that waits for and dispatches events or messages in a program. </a:t>
            </a:r>
            <a:endParaRPr lang="en-US" dirty="0" smtClean="0"/>
          </a:p>
          <a:p>
            <a:r>
              <a:rPr lang="en-US" dirty="0" smtClean="0"/>
              <a:t>It </a:t>
            </a:r>
            <a:r>
              <a:rPr lang="en-US" dirty="0"/>
              <a:t>works by calling some internal or external “event provider”, which generally blocks until an event has arrived, and then calls the relevant event handler (“dispatches the event”). </a:t>
            </a:r>
            <a:endParaRPr lang="en-US" dirty="0" smtClean="0"/>
          </a:p>
          <a:p>
            <a:r>
              <a:rPr lang="en-US" dirty="0" smtClean="0"/>
              <a:t>The </a:t>
            </a:r>
            <a:r>
              <a:rPr lang="en-US" dirty="0"/>
              <a:t>reactor provides basic interfaces to a number of services, including network communications, threading, and event dispatching.</a:t>
            </a:r>
            <a:endParaRPr lang="en-IN" dirty="0"/>
          </a:p>
        </p:txBody>
      </p:sp>
      <p:sp>
        <p:nvSpPr>
          <p:cNvPr id="3" name="Title 2"/>
          <p:cNvSpPr>
            <a:spLocks noGrp="1"/>
          </p:cNvSpPr>
          <p:nvPr>
            <p:ph type="title"/>
          </p:nvPr>
        </p:nvSpPr>
        <p:spPr/>
        <p:txBody>
          <a:bodyPr/>
          <a:lstStyle/>
          <a:p>
            <a:r>
              <a:rPr lang="en-IN" dirty="0" smtClean="0"/>
              <a:t>Reactor</a:t>
            </a:r>
            <a:endParaRPr lang="en-IN" dirty="0"/>
          </a:p>
        </p:txBody>
      </p:sp>
    </p:spTree>
    <p:extLst>
      <p:ext uri="{BB962C8B-B14F-4D97-AF65-F5344CB8AC3E}">
        <p14:creationId xmlns:p14="http://schemas.microsoft.com/office/powerpoint/2010/main" val="185774676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For information about using the reactor and the Twisted event loop, see</a:t>
            </a:r>
            <a:r>
              <a:rPr lang="en-US" dirty="0" smtClean="0"/>
              <a:t>:</a:t>
            </a:r>
            <a:endParaRPr lang="en-US" dirty="0"/>
          </a:p>
          <a:p>
            <a:r>
              <a:rPr lang="en-US" dirty="0"/>
              <a:t>the event dispatching </a:t>
            </a:r>
            <a:r>
              <a:rPr lang="en-US" dirty="0" smtClean="0"/>
              <a:t>how </a:t>
            </a:r>
            <a:r>
              <a:rPr lang="en-US" dirty="0" err="1" smtClean="0"/>
              <a:t>tos</a:t>
            </a:r>
            <a:r>
              <a:rPr lang="en-US" dirty="0"/>
              <a:t>: Scheduling and Using </a:t>
            </a:r>
            <a:r>
              <a:rPr lang="en-US" dirty="0" err="1"/>
              <a:t>Deferreds</a:t>
            </a:r>
            <a:r>
              <a:rPr lang="en-US" dirty="0"/>
              <a:t> ;</a:t>
            </a:r>
          </a:p>
          <a:p>
            <a:r>
              <a:rPr lang="en-US" dirty="0"/>
              <a:t>the communication </a:t>
            </a:r>
            <a:r>
              <a:rPr lang="en-US" dirty="0" smtClean="0"/>
              <a:t>how </a:t>
            </a:r>
            <a:r>
              <a:rPr lang="en-US" dirty="0" err="1" smtClean="0"/>
              <a:t>tos</a:t>
            </a:r>
            <a:r>
              <a:rPr lang="en-US" dirty="0"/>
              <a:t>: TCP servers , TCP clients , UDP networking and Using processes ; and</a:t>
            </a:r>
          </a:p>
          <a:p>
            <a:r>
              <a:rPr lang="en-US" dirty="0"/>
              <a:t>Using threads .</a:t>
            </a:r>
            <a:endParaRPr lang="en-IN" dirty="0"/>
          </a:p>
        </p:txBody>
      </p:sp>
      <p:sp>
        <p:nvSpPr>
          <p:cNvPr id="3" name="Title 2"/>
          <p:cNvSpPr>
            <a:spLocks noGrp="1"/>
          </p:cNvSpPr>
          <p:nvPr>
            <p:ph type="title"/>
          </p:nvPr>
        </p:nvSpPr>
        <p:spPr/>
        <p:txBody>
          <a:bodyPr/>
          <a:lstStyle/>
          <a:p>
            <a:r>
              <a:rPr lang="en-IN" dirty="0" smtClean="0"/>
              <a:t>Reactor</a:t>
            </a:r>
            <a:endParaRPr lang="en-IN" dirty="0"/>
          </a:p>
        </p:txBody>
      </p:sp>
    </p:spTree>
    <p:extLst>
      <p:ext uri="{BB962C8B-B14F-4D97-AF65-F5344CB8AC3E}">
        <p14:creationId xmlns:p14="http://schemas.microsoft.com/office/powerpoint/2010/main" val="202328009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4"/>
            <a:ext cx="8228012" cy="5324475"/>
          </a:xfrm>
        </p:spPr>
        <p:txBody>
          <a:bodyPr>
            <a:normAutofit fontScale="62500" lnSpcReduction="20000"/>
          </a:bodyPr>
          <a:lstStyle/>
          <a:p>
            <a:r>
              <a:rPr lang="en-US" dirty="0"/>
              <a:t>The reactor usually implements a set of interfaces, but depending on the chosen reactor and the platform, some of the interfaces may not be implemented</a:t>
            </a:r>
            <a:r>
              <a:rPr lang="en-US" dirty="0" smtClean="0"/>
              <a:t>:</a:t>
            </a:r>
            <a:endParaRPr lang="en-US" dirty="0"/>
          </a:p>
          <a:p>
            <a:endParaRPr lang="en-US" dirty="0" smtClean="0"/>
          </a:p>
          <a:p>
            <a:r>
              <a:rPr lang="en-US" dirty="0" err="1" smtClean="0"/>
              <a:t>IReactorCore</a:t>
            </a:r>
            <a:r>
              <a:rPr lang="en-US" dirty="0" smtClean="0"/>
              <a:t> </a:t>
            </a:r>
            <a:r>
              <a:rPr lang="en-US" dirty="0"/>
              <a:t>: Core (required) functionality.</a:t>
            </a:r>
          </a:p>
          <a:p>
            <a:r>
              <a:rPr lang="en-US" dirty="0" err="1"/>
              <a:t>IReactorFDSet</a:t>
            </a:r>
            <a:r>
              <a:rPr lang="en-US" dirty="0"/>
              <a:t> : Use </a:t>
            </a:r>
            <a:r>
              <a:rPr lang="en-US" dirty="0" err="1"/>
              <a:t>FileDescriptor</a:t>
            </a:r>
            <a:r>
              <a:rPr lang="en-US" dirty="0"/>
              <a:t> objects.</a:t>
            </a:r>
          </a:p>
          <a:p>
            <a:r>
              <a:rPr lang="en-US" dirty="0" err="1"/>
              <a:t>IReactorProcess</a:t>
            </a:r>
            <a:r>
              <a:rPr lang="en-US" dirty="0"/>
              <a:t> : Process management. Read the Using Processes document for more information.</a:t>
            </a:r>
          </a:p>
          <a:p>
            <a:r>
              <a:rPr lang="en-US" dirty="0" err="1"/>
              <a:t>IReactorSSL</a:t>
            </a:r>
            <a:r>
              <a:rPr lang="en-US" dirty="0"/>
              <a:t> : SSL networking support.</a:t>
            </a:r>
          </a:p>
          <a:p>
            <a:r>
              <a:rPr lang="en-US" dirty="0" err="1"/>
              <a:t>IReactorTCP</a:t>
            </a:r>
            <a:r>
              <a:rPr lang="en-US" dirty="0"/>
              <a:t> : TCP networking support. More information can be found in the Writing Servers and Writing Clients documents.</a:t>
            </a:r>
          </a:p>
          <a:p>
            <a:r>
              <a:rPr lang="en-US" dirty="0" err="1"/>
              <a:t>IReactorThreads</a:t>
            </a:r>
            <a:r>
              <a:rPr lang="en-US" dirty="0"/>
              <a:t> : Threading use and management. More information can be found within Threading In Twisted .</a:t>
            </a:r>
          </a:p>
          <a:p>
            <a:r>
              <a:rPr lang="en-US" dirty="0" err="1"/>
              <a:t>IReactorTime</a:t>
            </a:r>
            <a:r>
              <a:rPr lang="en-US" dirty="0"/>
              <a:t> : Scheduling interface. More information can be found within Scheduling Tasks .</a:t>
            </a:r>
          </a:p>
          <a:p>
            <a:r>
              <a:rPr lang="en-US" dirty="0" err="1"/>
              <a:t>IReactorUDP</a:t>
            </a:r>
            <a:r>
              <a:rPr lang="en-US" dirty="0"/>
              <a:t> : UDP networking support. More information can be found within UDP Networking .</a:t>
            </a:r>
          </a:p>
          <a:p>
            <a:r>
              <a:rPr lang="en-US" dirty="0" err="1"/>
              <a:t>IReactorUNIX</a:t>
            </a:r>
            <a:r>
              <a:rPr lang="en-US" dirty="0"/>
              <a:t> : UNIX socket support.</a:t>
            </a:r>
          </a:p>
          <a:p>
            <a:r>
              <a:rPr lang="en-US" dirty="0" err="1"/>
              <a:t>IReactorSocket</a:t>
            </a:r>
            <a:r>
              <a:rPr lang="en-US" dirty="0"/>
              <a:t> : Third-party socket support..</a:t>
            </a:r>
            <a:endParaRPr lang="en-IN" dirty="0"/>
          </a:p>
        </p:txBody>
      </p:sp>
      <p:sp>
        <p:nvSpPr>
          <p:cNvPr id="3" name="Title 2"/>
          <p:cNvSpPr>
            <a:spLocks noGrp="1"/>
          </p:cNvSpPr>
          <p:nvPr>
            <p:ph type="title"/>
          </p:nvPr>
        </p:nvSpPr>
        <p:spPr/>
        <p:txBody>
          <a:bodyPr/>
          <a:lstStyle/>
          <a:p>
            <a:r>
              <a:rPr lang="en-IN" dirty="0" smtClean="0"/>
              <a:t>Reactor</a:t>
            </a:r>
            <a:endParaRPr lang="en-IN" dirty="0"/>
          </a:p>
        </p:txBody>
      </p:sp>
    </p:spTree>
    <p:extLst>
      <p:ext uri="{BB962C8B-B14F-4D97-AF65-F5344CB8AC3E}">
        <p14:creationId xmlns:p14="http://schemas.microsoft.com/office/powerpoint/2010/main" val="318978545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fontAlgn="base"/>
            <a:r>
              <a:rPr lang="en-US" dirty="0"/>
              <a:t>Python </a:t>
            </a:r>
            <a:r>
              <a:rPr lang="en-US" dirty="0" err="1"/>
              <a:t>SciPy</a:t>
            </a:r>
            <a:r>
              <a:rPr lang="en-US" dirty="0"/>
              <a:t> has modules for the following tasks:</a:t>
            </a:r>
          </a:p>
          <a:p>
            <a:pPr fontAlgn="base"/>
            <a:r>
              <a:rPr lang="en-US" dirty="0"/>
              <a:t>Optimization</a:t>
            </a:r>
          </a:p>
          <a:p>
            <a:pPr fontAlgn="base"/>
            <a:r>
              <a:rPr lang="en-US" dirty="0"/>
              <a:t>Linear algebra</a:t>
            </a:r>
          </a:p>
          <a:p>
            <a:pPr fontAlgn="base"/>
            <a:r>
              <a:rPr lang="en-US" dirty="0"/>
              <a:t>Integration</a:t>
            </a:r>
          </a:p>
          <a:p>
            <a:pPr fontAlgn="base"/>
            <a:r>
              <a:rPr lang="en-US" dirty="0"/>
              <a:t>Interpolation</a:t>
            </a:r>
          </a:p>
          <a:p>
            <a:pPr fontAlgn="base"/>
            <a:r>
              <a:rPr lang="en-US" dirty="0"/>
              <a:t>Special functions</a:t>
            </a:r>
          </a:p>
          <a:p>
            <a:pPr fontAlgn="base"/>
            <a:r>
              <a:rPr lang="en-US" dirty="0"/>
              <a:t>FFT</a:t>
            </a:r>
          </a:p>
          <a:p>
            <a:pPr fontAlgn="base"/>
            <a:r>
              <a:rPr lang="en-US" dirty="0"/>
              <a:t>Signal and Image processing</a:t>
            </a:r>
          </a:p>
          <a:p>
            <a:pPr fontAlgn="base"/>
            <a:r>
              <a:rPr lang="en-US" dirty="0"/>
              <a:t>ODE solvers</a:t>
            </a:r>
          </a:p>
          <a:p>
            <a:endParaRPr lang="en-IN" dirty="0"/>
          </a:p>
        </p:txBody>
      </p:sp>
      <p:sp>
        <p:nvSpPr>
          <p:cNvPr id="3" name="Title 2"/>
          <p:cNvSpPr>
            <a:spLocks noGrp="1"/>
          </p:cNvSpPr>
          <p:nvPr>
            <p:ph type="title"/>
          </p:nvPr>
        </p:nvSpPr>
        <p:spPr/>
        <p:txBody>
          <a:bodyPr/>
          <a:lstStyle/>
          <a:p>
            <a:r>
              <a:rPr lang="en-IN" dirty="0" err="1" smtClean="0"/>
              <a:t>Scipy</a:t>
            </a:r>
            <a:endParaRPr lang="en-IN" dirty="0"/>
          </a:p>
        </p:txBody>
      </p:sp>
    </p:spTree>
    <p:extLst>
      <p:ext uri="{BB962C8B-B14F-4D97-AF65-F5344CB8AC3E}">
        <p14:creationId xmlns:p14="http://schemas.microsoft.com/office/powerpoint/2010/main" val="27058007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 character classes (also known as character sets) allow us </a:t>
            </a:r>
            <a:r>
              <a:rPr lang="en-US" dirty="0" smtClean="0"/>
              <a:t>to define </a:t>
            </a:r>
            <a:r>
              <a:rPr lang="en-US" dirty="0"/>
              <a:t>a character that will match if any of the defined characters on the set is present.</a:t>
            </a:r>
          </a:p>
          <a:p>
            <a:r>
              <a:rPr lang="en-US" dirty="0"/>
              <a:t>To define a character class, we should use the opening square bracket </a:t>
            </a:r>
            <a:r>
              <a:rPr lang="en-US" dirty="0" smtClean="0"/>
              <a:t>meta character [, </a:t>
            </a:r>
            <a:r>
              <a:rPr lang="en-US" dirty="0"/>
              <a:t>then any accepted characters, and finally close with a closing square bracket ]. </a:t>
            </a:r>
            <a:endParaRPr lang="en-US" dirty="0" smtClean="0"/>
          </a:p>
          <a:p>
            <a:r>
              <a:rPr lang="en-US" dirty="0" smtClean="0"/>
              <a:t>For instance</a:t>
            </a:r>
            <a:r>
              <a:rPr lang="en-US" dirty="0"/>
              <a:t>, let's define a regular expression that can match the word "license" in </a:t>
            </a:r>
            <a:r>
              <a:rPr lang="en-US" dirty="0" smtClean="0"/>
              <a:t>British and </a:t>
            </a:r>
            <a:r>
              <a:rPr lang="en-US" dirty="0"/>
              <a:t>American English written form:</a:t>
            </a:r>
            <a:endParaRPr lang="en-IN" dirty="0"/>
          </a:p>
        </p:txBody>
      </p:sp>
      <p:sp>
        <p:nvSpPr>
          <p:cNvPr id="3" name="Title 2"/>
          <p:cNvSpPr>
            <a:spLocks noGrp="1"/>
          </p:cNvSpPr>
          <p:nvPr>
            <p:ph type="title"/>
          </p:nvPr>
        </p:nvSpPr>
        <p:spPr/>
        <p:txBody>
          <a:bodyPr/>
          <a:lstStyle/>
          <a:p>
            <a:r>
              <a:rPr lang="en-IN" dirty="0" smtClean="0"/>
              <a:t>Regular Expressions </a:t>
            </a:r>
            <a:r>
              <a:rPr lang="en-IN" dirty="0"/>
              <a:t>Character classes</a:t>
            </a:r>
          </a:p>
        </p:txBody>
      </p:sp>
    </p:spTree>
    <p:extLst>
      <p:ext uri="{BB962C8B-B14F-4D97-AF65-F5344CB8AC3E}">
        <p14:creationId xmlns:p14="http://schemas.microsoft.com/office/powerpoint/2010/main" val="399175859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4"/>
            <a:ext cx="8228012" cy="5095875"/>
          </a:xfrm>
        </p:spPr>
        <p:txBody>
          <a:bodyPr>
            <a:normAutofit fontScale="47500" lnSpcReduction="20000"/>
          </a:bodyPr>
          <a:lstStyle/>
          <a:p>
            <a:pPr fontAlgn="base"/>
            <a:r>
              <a:rPr lang="en-US" dirty="0"/>
              <a:t>cluster- Hierarchical clustering.</a:t>
            </a:r>
          </a:p>
          <a:p>
            <a:pPr fontAlgn="base"/>
            <a:r>
              <a:rPr lang="en-US" dirty="0"/>
              <a:t>constants- Physical constants and factors of conversion.</a:t>
            </a:r>
          </a:p>
          <a:p>
            <a:pPr fontAlgn="base"/>
            <a:r>
              <a:rPr lang="en-US" dirty="0" err="1"/>
              <a:t>fftpack</a:t>
            </a:r>
            <a:r>
              <a:rPr lang="en-US" dirty="0"/>
              <a:t>- Algorithms for Discrete Fourier Transform.</a:t>
            </a:r>
          </a:p>
          <a:p>
            <a:pPr fontAlgn="base"/>
            <a:r>
              <a:rPr lang="en-US" dirty="0"/>
              <a:t>integrate- Routines for numerical integration.</a:t>
            </a:r>
          </a:p>
          <a:p>
            <a:pPr fontAlgn="base"/>
            <a:r>
              <a:rPr lang="en-US" dirty="0"/>
              <a:t>interpolate- Tools for interpolation.</a:t>
            </a:r>
          </a:p>
          <a:p>
            <a:pPr fontAlgn="base"/>
            <a:r>
              <a:rPr lang="en-US" dirty="0" err="1"/>
              <a:t>io</a:t>
            </a:r>
            <a:r>
              <a:rPr lang="en-US" dirty="0"/>
              <a:t>- Input and Output tools for data.</a:t>
            </a:r>
          </a:p>
          <a:p>
            <a:pPr fontAlgn="base"/>
            <a:r>
              <a:rPr lang="en-US" dirty="0"/>
              <a:t>lib- Wrappers to external libraries.</a:t>
            </a:r>
          </a:p>
          <a:p>
            <a:pPr fontAlgn="base"/>
            <a:r>
              <a:rPr lang="en-US" dirty="0" err="1"/>
              <a:t>linalg</a:t>
            </a:r>
            <a:r>
              <a:rPr lang="en-US" dirty="0"/>
              <a:t>- Routines for linear algebra.</a:t>
            </a:r>
          </a:p>
          <a:p>
            <a:pPr fontAlgn="base"/>
            <a:r>
              <a:rPr lang="en-US" dirty="0" err="1"/>
              <a:t>misc</a:t>
            </a:r>
            <a:r>
              <a:rPr lang="en-US" dirty="0"/>
              <a:t>- Miscellaneous utilities like image reading and writing.</a:t>
            </a:r>
          </a:p>
          <a:p>
            <a:pPr fontAlgn="base"/>
            <a:r>
              <a:rPr lang="en-US" dirty="0" err="1"/>
              <a:t>ndimage</a:t>
            </a:r>
            <a:r>
              <a:rPr lang="en-US" dirty="0"/>
              <a:t>- Functions for processing multidimensional images.</a:t>
            </a:r>
          </a:p>
          <a:p>
            <a:pPr fontAlgn="base"/>
            <a:r>
              <a:rPr lang="en-US" dirty="0"/>
              <a:t>optimize- Algorithms for optimization.</a:t>
            </a:r>
          </a:p>
          <a:p>
            <a:pPr fontAlgn="base"/>
            <a:r>
              <a:rPr lang="en-US" dirty="0"/>
              <a:t>signal- Tools for processing signal.</a:t>
            </a:r>
          </a:p>
          <a:p>
            <a:pPr fontAlgn="base"/>
            <a:r>
              <a:rPr lang="en-US" dirty="0"/>
              <a:t>sparse- Algorithms for sparse matrices.</a:t>
            </a:r>
          </a:p>
          <a:p>
            <a:pPr fontAlgn="base"/>
            <a:r>
              <a:rPr lang="en-US" dirty="0"/>
              <a:t>spatial- KD-trees, distance functions, nearest neighbors.</a:t>
            </a:r>
          </a:p>
          <a:p>
            <a:pPr fontAlgn="base"/>
            <a:r>
              <a:rPr lang="en-US" dirty="0"/>
              <a:t>special- Special functions.</a:t>
            </a:r>
          </a:p>
          <a:p>
            <a:pPr fontAlgn="base"/>
            <a:r>
              <a:rPr lang="en-US" dirty="0"/>
              <a:t>stats- Functions to perform statistics.</a:t>
            </a:r>
          </a:p>
          <a:p>
            <a:pPr fontAlgn="base"/>
            <a:r>
              <a:rPr lang="en-US" dirty="0"/>
              <a:t>weave- Functionality that lets you write C++/C code in the form of multiline strings.</a:t>
            </a:r>
            <a:endParaRPr lang="en-IN" dirty="0"/>
          </a:p>
        </p:txBody>
      </p:sp>
      <p:sp>
        <p:nvSpPr>
          <p:cNvPr id="3" name="Title 2"/>
          <p:cNvSpPr>
            <a:spLocks noGrp="1"/>
          </p:cNvSpPr>
          <p:nvPr>
            <p:ph type="title"/>
          </p:nvPr>
        </p:nvSpPr>
        <p:spPr/>
        <p:txBody>
          <a:bodyPr/>
          <a:lstStyle/>
          <a:p>
            <a:r>
              <a:rPr lang="en-IN" dirty="0" err="1" smtClean="0"/>
              <a:t>Scipy</a:t>
            </a:r>
            <a:r>
              <a:rPr lang="en-IN" dirty="0" smtClean="0"/>
              <a:t> – sub packages</a:t>
            </a:r>
            <a:endParaRPr lang="en-IN" dirty="0"/>
          </a:p>
        </p:txBody>
      </p:sp>
    </p:spTree>
    <p:extLst>
      <p:ext uri="{BB962C8B-B14F-4D97-AF65-F5344CB8AC3E}">
        <p14:creationId xmlns:p14="http://schemas.microsoft.com/office/powerpoint/2010/main" val="334218524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SOLID Design Pattern</a:t>
            </a:r>
            <a:endParaRPr lang="en-IN" dirty="0"/>
          </a:p>
        </p:txBody>
      </p:sp>
      <p:pic>
        <p:nvPicPr>
          <p:cNvPr id="1026" name="Picture 2" descr="https://cdn-images-1.medium.com/max/1600/1*yO6YGExWLJl5VOUL61xXvQ.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752600"/>
            <a:ext cx="6781800" cy="4655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5355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As the single responsibility principle states, a class should have only one </a:t>
            </a:r>
            <a:r>
              <a:rPr lang="en-US" dirty="0" smtClean="0"/>
              <a:t>reason to </a:t>
            </a:r>
            <a:r>
              <a:rPr lang="en-US" dirty="0"/>
              <a:t>change.</a:t>
            </a:r>
          </a:p>
          <a:p>
            <a:r>
              <a:rPr lang="en-US" dirty="0"/>
              <a:t>This principle says that when we develop classes, it should cater to the given functionality well. </a:t>
            </a:r>
            <a:endParaRPr lang="en-US" dirty="0" smtClean="0"/>
          </a:p>
          <a:p>
            <a:r>
              <a:rPr lang="en-US" dirty="0" smtClean="0"/>
              <a:t>If </a:t>
            </a:r>
            <a:r>
              <a:rPr lang="en-US" dirty="0"/>
              <a:t>a class is taking care of two functionalities, it is better to split them. It refers to functionality as a reason to change</a:t>
            </a:r>
            <a:r>
              <a:rPr lang="en-US" dirty="0" smtClean="0"/>
              <a:t>.</a:t>
            </a:r>
          </a:p>
          <a:p>
            <a:endParaRPr lang="en-IN" dirty="0"/>
          </a:p>
        </p:txBody>
      </p:sp>
      <p:sp>
        <p:nvSpPr>
          <p:cNvPr id="3" name="Title 2"/>
          <p:cNvSpPr>
            <a:spLocks noGrp="1"/>
          </p:cNvSpPr>
          <p:nvPr>
            <p:ph type="title"/>
          </p:nvPr>
        </p:nvSpPr>
        <p:spPr/>
        <p:txBody>
          <a:bodyPr/>
          <a:lstStyle/>
          <a:p>
            <a:r>
              <a:rPr lang="en-IN" dirty="0"/>
              <a:t>Single Responsibility Principle </a:t>
            </a:r>
            <a:br>
              <a:rPr lang="en-IN" dirty="0"/>
            </a:br>
            <a:endParaRPr lang="en-IN" dirty="0"/>
          </a:p>
        </p:txBody>
      </p:sp>
    </p:spTree>
    <p:extLst>
      <p:ext uri="{BB962C8B-B14F-4D97-AF65-F5344CB8AC3E}">
        <p14:creationId xmlns:p14="http://schemas.microsoft.com/office/powerpoint/2010/main" val="100786463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0000" lnSpcReduction="20000"/>
          </a:bodyPr>
          <a:lstStyle/>
          <a:p>
            <a:r>
              <a:rPr lang="en-US" dirty="0"/>
              <a:t>Let's assume we need an object to keep an email message. We are going to use the </a:t>
            </a:r>
            <a:r>
              <a:rPr lang="en-US" dirty="0" err="1"/>
              <a:t>IEmail</a:t>
            </a:r>
            <a:r>
              <a:rPr lang="en-US" dirty="0"/>
              <a:t> </a:t>
            </a:r>
            <a:r>
              <a:rPr lang="en-US" dirty="0" smtClean="0"/>
              <a:t>interface. </a:t>
            </a:r>
            <a:r>
              <a:rPr lang="en-US" dirty="0"/>
              <a:t>At the first sight everything looks just fine. </a:t>
            </a:r>
            <a:endParaRPr lang="en-US" dirty="0" smtClean="0"/>
          </a:p>
          <a:p>
            <a:r>
              <a:rPr lang="en-US" dirty="0" err="1" smtClean="0"/>
              <a:t>IEmail</a:t>
            </a:r>
            <a:r>
              <a:rPr lang="en-US" dirty="0" smtClean="0"/>
              <a:t> </a:t>
            </a:r>
            <a:r>
              <a:rPr lang="en-US" dirty="0"/>
              <a:t>interface and Email class have 2 responsibilities (reasons to change). One would be the use of the class in some email protocols such as pop3 or </a:t>
            </a:r>
            <a:r>
              <a:rPr lang="en-US" dirty="0" err="1"/>
              <a:t>imap</a:t>
            </a:r>
            <a:r>
              <a:rPr lang="en-US" dirty="0" smtClean="0"/>
              <a:t>.</a:t>
            </a:r>
          </a:p>
          <a:p>
            <a:r>
              <a:rPr lang="en-US" dirty="0" smtClean="0"/>
              <a:t> </a:t>
            </a:r>
            <a:r>
              <a:rPr lang="en-US" dirty="0"/>
              <a:t>If other protocols must be supported the objects should be serialized in another manner and code should be added to support new protocols</a:t>
            </a:r>
            <a:r>
              <a:rPr lang="en-US" dirty="0" smtClean="0"/>
              <a:t>.</a:t>
            </a:r>
          </a:p>
          <a:p>
            <a:r>
              <a:rPr lang="en-US" dirty="0" smtClean="0"/>
              <a:t> </a:t>
            </a:r>
            <a:r>
              <a:rPr lang="en-US" dirty="0"/>
              <a:t>Another one would be for the Content field. Even if content is a string maybe we want in the future to support HTML or other formats</a:t>
            </a:r>
            <a:r>
              <a:rPr lang="en-US" dirty="0" smtClean="0"/>
              <a:t>.</a:t>
            </a:r>
            <a:endParaRPr lang="en-US" dirty="0"/>
          </a:p>
          <a:p>
            <a:r>
              <a:rPr lang="en-US" dirty="0"/>
              <a:t>If we keep only one class, each change for a responsibility might affect the other one:</a:t>
            </a:r>
          </a:p>
          <a:p>
            <a:endParaRPr lang="en-US" dirty="0"/>
          </a:p>
          <a:p>
            <a:pPr lvl="1"/>
            <a:r>
              <a:rPr lang="en-US" dirty="0"/>
              <a:t>Adding a new protocol will create the need to add code for parsing and serializing the content for each type of field.</a:t>
            </a:r>
          </a:p>
          <a:p>
            <a:pPr lvl="1"/>
            <a:r>
              <a:rPr lang="en-US" dirty="0"/>
              <a:t>Adding a new content type (like html) make us to add code for each protocol implemented.</a:t>
            </a:r>
          </a:p>
          <a:p>
            <a:pPr marL="0" indent="0">
              <a:buNone/>
            </a:pPr>
            <a:endParaRPr lang="en-IN" dirty="0"/>
          </a:p>
        </p:txBody>
      </p:sp>
      <p:sp>
        <p:nvSpPr>
          <p:cNvPr id="3" name="Title 2"/>
          <p:cNvSpPr>
            <a:spLocks noGrp="1"/>
          </p:cNvSpPr>
          <p:nvPr>
            <p:ph type="title"/>
          </p:nvPr>
        </p:nvSpPr>
        <p:spPr/>
        <p:txBody>
          <a:bodyPr/>
          <a:lstStyle/>
          <a:p>
            <a:r>
              <a:rPr lang="en-IN" dirty="0"/>
              <a:t>Single Responsibility Principle </a:t>
            </a:r>
            <a:br>
              <a:rPr lang="en-IN" dirty="0"/>
            </a:br>
            <a:endParaRPr lang="en-IN" dirty="0"/>
          </a:p>
        </p:txBody>
      </p:sp>
    </p:spTree>
    <p:extLst>
      <p:ext uri="{BB962C8B-B14F-4D97-AF65-F5344CB8AC3E}">
        <p14:creationId xmlns:p14="http://schemas.microsoft.com/office/powerpoint/2010/main" val="22944729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open/close principle states that </a:t>
            </a:r>
            <a:r>
              <a:rPr lang="en-US" i="1" dirty="0"/>
              <a:t>classes or objects and methods should be open for extension but closed for modifications</a:t>
            </a:r>
            <a:r>
              <a:rPr lang="en-US" dirty="0"/>
              <a:t>.</a:t>
            </a:r>
          </a:p>
          <a:p>
            <a:r>
              <a:rPr lang="en-US" dirty="0"/>
              <a:t>What this means in simple language is, when you develop your software application, make sure that you write your classes or modules in a generic way so that whenever you feel the need to extend the behavior of the class or object, then you shouldn't have to change the class itself. </a:t>
            </a:r>
            <a:endParaRPr lang="en-US" dirty="0" smtClean="0"/>
          </a:p>
          <a:p>
            <a:r>
              <a:rPr lang="en-US" dirty="0" smtClean="0"/>
              <a:t>Rather</a:t>
            </a:r>
            <a:r>
              <a:rPr lang="en-US" dirty="0"/>
              <a:t>, a simple extension of the class should help you build the new behavior.</a:t>
            </a:r>
            <a:endParaRPr lang="en-IN" dirty="0"/>
          </a:p>
        </p:txBody>
      </p:sp>
      <p:sp>
        <p:nvSpPr>
          <p:cNvPr id="3" name="Title 2"/>
          <p:cNvSpPr>
            <a:spLocks noGrp="1"/>
          </p:cNvSpPr>
          <p:nvPr>
            <p:ph type="title"/>
          </p:nvPr>
        </p:nvSpPr>
        <p:spPr/>
        <p:txBody>
          <a:bodyPr/>
          <a:lstStyle/>
          <a:p>
            <a:r>
              <a:rPr lang="en-IN" dirty="0"/>
              <a:t>The open/close principle</a:t>
            </a:r>
          </a:p>
        </p:txBody>
      </p:sp>
    </p:spTree>
    <p:extLst>
      <p:ext uri="{BB962C8B-B14F-4D97-AF65-F5344CB8AC3E}">
        <p14:creationId xmlns:p14="http://schemas.microsoft.com/office/powerpoint/2010/main" val="14567981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The open/close principle</a:t>
            </a:r>
          </a:p>
        </p:txBody>
      </p:sp>
      <p:pic>
        <p:nvPicPr>
          <p:cNvPr id="2050" name="Picture 2" descr="https://cdn-images-1.medium.com/max/1600/1*XrzvRJTpK0y6bXTqoV9MqQ.png"/>
          <p:cNvPicPr>
            <a:picLocks noChangeAspect="1" noChangeArrowheads="1"/>
          </p:cNvPicPr>
          <p:nvPr/>
        </p:nvPicPr>
        <p:blipFill rotWithShape="1">
          <a:blip r:embed="rId2">
            <a:extLst>
              <a:ext uri="{28A0092B-C50C-407E-A947-70E740481C1C}">
                <a14:useLocalDpi xmlns:a14="http://schemas.microsoft.com/office/drawing/2010/main" val="0"/>
              </a:ext>
            </a:extLst>
          </a:blip>
          <a:srcRect t="15625"/>
          <a:stretch/>
        </p:blipFill>
        <p:spPr bwMode="auto">
          <a:xfrm>
            <a:off x="1524000" y="1524000"/>
            <a:ext cx="5481946" cy="20574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cdn-images-1.medium.com/max/1250/1*s6KXBszk1fz95ZXd3l-_9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15" y="3962400"/>
            <a:ext cx="8953500" cy="249555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flipV="1">
            <a:off x="6934200" y="1454989"/>
            <a:ext cx="762000" cy="907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634015" y="1167482"/>
            <a:ext cx="3570208" cy="369332"/>
          </a:xfrm>
          <a:prstGeom prst="rect">
            <a:avLst/>
          </a:prstGeom>
          <a:noFill/>
        </p:spPr>
        <p:txBody>
          <a:bodyPr wrap="none" rtlCol="0">
            <a:spAutoFit/>
          </a:bodyPr>
          <a:lstStyle/>
          <a:p>
            <a:r>
              <a:rPr lang="en-IN" dirty="0" smtClean="0"/>
              <a:t>Not applying open/close principle</a:t>
            </a:r>
            <a:endParaRPr lang="en-IN" dirty="0"/>
          </a:p>
        </p:txBody>
      </p:sp>
      <p:sp>
        <p:nvSpPr>
          <p:cNvPr id="9" name="TextBox 8"/>
          <p:cNvSpPr txBox="1"/>
          <p:nvPr/>
        </p:nvSpPr>
        <p:spPr>
          <a:xfrm>
            <a:off x="3521727" y="4038600"/>
            <a:ext cx="2274982" cy="369332"/>
          </a:xfrm>
          <a:prstGeom prst="rect">
            <a:avLst/>
          </a:prstGeom>
          <a:noFill/>
        </p:spPr>
        <p:txBody>
          <a:bodyPr wrap="none" rtlCol="0">
            <a:spAutoFit/>
          </a:bodyPr>
          <a:lstStyle/>
          <a:p>
            <a:r>
              <a:rPr lang="en-IN" dirty="0" smtClean="0"/>
              <a:t>Open close principle</a:t>
            </a:r>
            <a:endParaRPr lang="en-IN" dirty="0"/>
          </a:p>
        </p:txBody>
      </p:sp>
    </p:spTree>
    <p:extLst>
      <p:ext uri="{BB962C8B-B14F-4D97-AF65-F5344CB8AC3E}">
        <p14:creationId xmlns:p14="http://schemas.microsoft.com/office/powerpoint/2010/main" val="203853878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inversion of control principle states that high-level modules shouldn't be dependent on low-level modules</a:t>
            </a:r>
            <a:r>
              <a:rPr lang="en-US" dirty="0" smtClean="0"/>
              <a:t>;</a:t>
            </a:r>
          </a:p>
          <a:p>
            <a:r>
              <a:rPr lang="en-US" dirty="0" smtClean="0"/>
              <a:t>They </a:t>
            </a:r>
            <a:r>
              <a:rPr lang="en-US" dirty="0"/>
              <a:t>should both be dependent on abstractions. Details should depend on abstractions and not the other way round</a:t>
            </a:r>
            <a:r>
              <a:rPr lang="en-US" dirty="0" smtClean="0"/>
              <a:t>.</a:t>
            </a:r>
          </a:p>
          <a:p>
            <a:endParaRPr lang="en-IN" dirty="0"/>
          </a:p>
        </p:txBody>
      </p:sp>
      <p:sp>
        <p:nvSpPr>
          <p:cNvPr id="3" name="Title 2"/>
          <p:cNvSpPr>
            <a:spLocks noGrp="1"/>
          </p:cNvSpPr>
          <p:nvPr>
            <p:ph type="title"/>
          </p:nvPr>
        </p:nvSpPr>
        <p:spPr/>
        <p:txBody>
          <a:bodyPr/>
          <a:lstStyle/>
          <a:p>
            <a:r>
              <a:rPr lang="en-US" dirty="0"/>
              <a:t>The inversion of control principle</a:t>
            </a:r>
            <a:endParaRPr lang="en-IN" dirty="0"/>
          </a:p>
        </p:txBody>
      </p:sp>
    </p:spTree>
    <p:extLst>
      <p:ext uri="{BB962C8B-B14F-4D97-AF65-F5344CB8AC3E}">
        <p14:creationId xmlns:p14="http://schemas.microsoft.com/office/powerpoint/2010/main" val="876289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inversion of control principle</a:t>
            </a:r>
            <a:endParaRPr lang="en-IN" dirty="0"/>
          </a:p>
        </p:txBody>
      </p:sp>
      <p:pic>
        <p:nvPicPr>
          <p:cNvPr id="3074" name="Picture 2" descr="Class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867" y="1981200"/>
            <a:ext cx="7657596"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197738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As the interface segregation principle states, clients should not be forced to depend on interfaces they don't use.</a:t>
            </a:r>
          </a:p>
          <a:p>
            <a:r>
              <a:rPr lang="en-US" dirty="0"/>
              <a:t>This principle talks about software developers writing their interfaces well</a:t>
            </a:r>
            <a:r>
              <a:rPr lang="en-US" dirty="0" smtClean="0"/>
              <a:t>.</a:t>
            </a:r>
          </a:p>
          <a:p>
            <a:r>
              <a:rPr lang="en-US" dirty="0" smtClean="0"/>
              <a:t>For </a:t>
            </a:r>
            <a:r>
              <a:rPr lang="en-US" dirty="0"/>
              <a:t>instance, it reminds the developers/architects to develop methods that relate to the functionality</a:t>
            </a:r>
            <a:r>
              <a:rPr lang="en-US" dirty="0" smtClean="0"/>
              <a:t>.</a:t>
            </a:r>
          </a:p>
          <a:p>
            <a:r>
              <a:rPr lang="en-US" dirty="0" smtClean="0"/>
              <a:t>If </a:t>
            </a:r>
            <a:r>
              <a:rPr lang="en-US" dirty="0"/>
              <a:t>there is any method that is not related to the interface, the class dependent on the interface has to implement it unnecessarily.</a:t>
            </a:r>
            <a:endParaRPr lang="en-IN" dirty="0"/>
          </a:p>
        </p:txBody>
      </p:sp>
      <p:sp>
        <p:nvSpPr>
          <p:cNvPr id="3" name="Title 2"/>
          <p:cNvSpPr>
            <a:spLocks noGrp="1"/>
          </p:cNvSpPr>
          <p:nvPr>
            <p:ph type="title"/>
          </p:nvPr>
        </p:nvSpPr>
        <p:spPr/>
        <p:txBody>
          <a:bodyPr/>
          <a:lstStyle/>
          <a:p>
            <a:r>
              <a:rPr lang="en-IN" dirty="0"/>
              <a:t>The interface segregation principle</a:t>
            </a:r>
          </a:p>
        </p:txBody>
      </p:sp>
    </p:spTree>
    <p:extLst>
      <p:ext uri="{BB962C8B-B14F-4D97-AF65-F5344CB8AC3E}">
        <p14:creationId xmlns:p14="http://schemas.microsoft.com/office/powerpoint/2010/main" val="270988412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The interface segregation principle</a:t>
            </a:r>
          </a:p>
        </p:txBody>
      </p:sp>
      <p:pic>
        <p:nvPicPr>
          <p:cNvPr id="4098" name="Picture 2" descr="The Interface Segregation Principle with C# Examp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981200"/>
            <a:ext cx="7534402"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63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2"/>
          </p:nvPr>
        </p:nvPicPr>
        <p:blipFill>
          <a:blip r:embed="rId2"/>
          <a:stretch>
            <a:fillRect/>
          </a:stretch>
        </p:blipFill>
        <p:spPr>
          <a:xfrm>
            <a:off x="2122808" y="1828800"/>
            <a:ext cx="4141168" cy="1600200"/>
          </a:xfrm>
          <a:prstGeom prst="rect">
            <a:avLst/>
          </a:prstGeom>
        </p:spPr>
      </p:pic>
      <p:sp>
        <p:nvSpPr>
          <p:cNvPr id="3" name="Title 2"/>
          <p:cNvSpPr>
            <a:spLocks noGrp="1"/>
          </p:cNvSpPr>
          <p:nvPr>
            <p:ph type="title"/>
          </p:nvPr>
        </p:nvSpPr>
        <p:spPr/>
        <p:txBody>
          <a:bodyPr/>
          <a:lstStyle/>
          <a:p>
            <a:r>
              <a:rPr lang="en-IN" dirty="0" smtClean="0"/>
              <a:t>Regular Expressions </a:t>
            </a:r>
            <a:r>
              <a:rPr lang="en-IN" dirty="0"/>
              <a:t>Character classes</a:t>
            </a:r>
          </a:p>
        </p:txBody>
      </p:sp>
      <p:sp>
        <p:nvSpPr>
          <p:cNvPr id="5" name="TextBox 4"/>
          <p:cNvSpPr txBox="1"/>
          <p:nvPr/>
        </p:nvSpPr>
        <p:spPr>
          <a:xfrm>
            <a:off x="381000" y="3810000"/>
            <a:ext cx="8285296" cy="1200329"/>
          </a:xfrm>
          <a:prstGeom prst="rect">
            <a:avLst/>
          </a:prstGeom>
          <a:noFill/>
        </p:spPr>
        <p:txBody>
          <a:bodyPr wrap="square" rtlCol="0">
            <a:spAutoFit/>
          </a:bodyPr>
          <a:lstStyle/>
          <a:p>
            <a:pPr marL="285750" indent="-285750">
              <a:buFont typeface="Arial" panose="020B0604020202020204" pitchFamily="34" charset="0"/>
              <a:buChar char="•"/>
            </a:pPr>
            <a:r>
              <a:rPr lang="en-US" dirty="0"/>
              <a:t>It is possible to also use the range of a character. </a:t>
            </a:r>
            <a:endParaRPr lang="en-US" dirty="0" smtClean="0"/>
          </a:p>
          <a:p>
            <a:pPr marL="285750" indent="-285750">
              <a:buFont typeface="Arial" panose="020B0604020202020204" pitchFamily="34" charset="0"/>
              <a:buChar char="•"/>
            </a:pPr>
            <a:r>
              <a:rPr lang="en-US" dirty="0" smtClean="0"/>
              <a:t>This </a:t>
            </a:r>
            <a:r>
              <a:rPr lang="en-US" dirty="0"/>
              <a:t>is done by </a:t>
            </a:r>
            <a:r>
              <a:rPr lang="en-US" dirty="0" smtClean="0"/>
              <a:t>leveraging the </a:t>
            </a:r>
            <a:r>
              <a:rPr lang="en-US" dirty="0"/>
              <a:t>hyphen symbol (-) between two related characters; for example, to </a:t>
            </a:r>
            <a:r>
              <a:rPr lang="en-US" dirty="0" smtClean="0"/>
              <a:t>match any </a:t>
            </a:r>
            <a:r>
              <a:rPr lang="en-US" dirty="0"/>
              <a:t>lowercase letter we can use [a-z</a:t>
            </a:r>
            <a:r>
              <a:rPr lang="en-US" dirty="0" smtClean="0"/>
              <a:t>].</a:t>
            </a:r>
          </a:p>
          <a:p>
            <a:pPr marL="285750" indent="-285750">
              <a:buFont typeface="Arial" panose="020B0604020202020204" pitchFamily="34" charset="0"/>
              <a:buChar char="•"/>
            </a:pPr>
            <a:r>
              <a:rPr lang="en-US" dirty="0" smtClean="0"/>
              <a:t>Likewise</a:t>
            </a:r>
            <a:r>
              <a:rPr lang="en-US" dirty="0"/>
              <a:t>, to match any single digit </a:t>
            </a:r>
            <a:r>
              <a:rPr lang="en-US" dirty="0" smtClean="0"/>
              <a:t>we can </a:t>
            </a:r>
            <a:r>
              <a:rPr lang="en-US" dirty="0"/>
              <a:t>define the character set [0-9].</a:t>
            </a:r>
            <a:endParaRPr lang="en-IN" dirty="0"/>
          </a:p>
        </p:txBody>
      </p:sp>
    </p:spTree>
    <p:extLst>
      <p:ext uri="{BB962C8B-B14F-4D97-AF65-F5344CB8AC3E}">
        <p14:creationId xmlns:p14="http://schemas.microsoft.com/office/powerpoint/2010/main" val="220351464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US" dirty="0"/>
              <a:t>Singleton provides you with a mechanism to have one, and only one, object of a given type and provides a global point of access. </a:t>
            </a:r>
            <a:endParaRPr lang="en-US" dirty="0" smtClean="0"/>
          </a:p>
          <a:p>
            <a:r>
              <a:rPr lang="en-US" dirty="0" smtClean="0"/>
              <a:t>Hence</a:t>
            </a:r>
            <a:r>
              <a:rPr lang="en-US" dirty="0"/>
              <a:t>, Singletons are typically used in cases such as logging or database operations, printer spoolers, and many others, where there is a need to have only one instance that is available across the application to avoid conflicting requests on the same resource</a:t>
            </a:r>
            <a:r>
              <a:rPr lang="en-US" dirty="0" smtClean="0"/>
              <a:t>.</a:t>
            </a:r>
          </a:p>
          <a:p>
            <a:r>
              <a:rPr lang="en-US" dirty="0" smtClean="0"/>
              <a:t> </a:t>
            </a:r>
            <a:r>
              <a:rPr lang="en-US" dirty="0"/>
              <a:t>For example, we may want to use one database object to perform operations on the DB to maintain data consistency or one object of the logging class across multiple services to dump log messages in a particular log file sequentially.</a:t>
            </a:r>
          </a:p>
          <a:p>
            <a:r>
              <a:rPr lang="en-US" dirty="0"/>
              <a:t>In brief, the intentions of the Singleton design pattern are as follows</a:t>
            </a:r>
            <a:r>
              <a:rPr lang="en-US" dirty="0" smtClean="0"/>
              <a:t>:</a:t>
            </a:r>
            <a:endParaRPr lang="en-US" dirty="0"/>
          </a:p>
          <a:p>
            <a:r>
              <a:rPr lang="en-US" dirty="0"/>
              <a:t>Ensuring that one and only one object of the class gets </a:t>
            </a:r>
            <a:r>
              <a:rPr lang="en-US" dirty="0" smtClean="0"/>
              <a:t>created</a:t>
            </a:r>
            <a:endParaRPr lang="en-US" dirty="0"/>
          </a:p>
          <a:p>
            <a:r>
              <a:rPr lang="en-US" dirty="0"/>
              <a:t>Providing an access point for an object that is global to the </a:t>
            </a:r>
            <a:r>
              <a:rPr lang="en-US" dirty="0" smtClean="0"/>
              <a:t>program</a:t>
            </a:r>
            <a:endParaRPr lang="en-US" dirty="0"/>
          </a:p>
          <a:p>
            <a:r>
              <a:rPr lang="en-US" dirty="0"/>
              <a:t>Controlling concurrent access to resources that are shared</a:t>
            </a:r>
            <a:endParaRPr lang="en-IN" dirty="0"/>
          </a:p>
        </p:txBody>
      </p:sp>
      <p:sp>
        <p:nvSpPr>
          <p:cNvPr id="3" name="Title 2"/>
          <p:cNvSpPr>
            <a:spLocks noGrp="1"/>
          </p:cNvSpPr>
          <p:nvPr>
            <p:ph type="title"/>
          </p:nvPr>
        </p:nvSpPr>
        <p:spPr/>
        <p:txBody>
          <a:bodyPr/>
          <a:lstStyle/>
          <a:p>
            <a:r>
              <a:rPr lang="en-IN" dirty="0" smtClean="0"/>
              <a:t>Singleton</a:t>
            </a:r>
            <a:endParaRPr lang="en-IN" dirty="0"/>
          </a:p>
        </p:txBody>
      </p:sp>
    </p:spTree>
    <p:extLst>
      <p:ext uri="{BB962C8B-B14F-4D97-AF65-F5344CB8AC3E}">
        <p14:creationId xmlns:p14="http://schemas.microsoft.com/office/powerpoint/2010/main" val="292169779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Singleton</a:t>
            </a:r>
            <a:endParaRPr lang="en-IN" dirty="0"/>
          </a:p>
        </p:txBody>
      </p:sp>
      <p:pic>
        <p:nvPicPr>
          <p:cNvPr id="4" name="Picture 3"/>
          <p:cNvPicPr>
            <a:picLocks noChangeAspect="1"/>
          </p:cNvPicPr>
          <p:nvPr/>
        </p:nvPicPr>
        <p:blipFill>
          <a:blip r:embed="rId2"/>
          <a:stretch>
            <a:fillRect/>
          </a:stretch>
        </p:blipFill>
        <p:spPr>
          <a:xfrm>
            <a:off x="2209800" y="1828800"/>
            <a:ext cx="3293490" cy="1905000"/>
          </a:xfrm>
          <a:prstGeom prst="rect">
            <a:avLst/>
          </a:prstGeom>
        </p:spPr>
      </p:pic>
    </p:spTree>
    <p:extLst>
      <p:ext uri="{BB962C8B-B14F-4D97-AF65-F5344CB8AC3E}">
        <p14:creationId xmlns:p14="http://schemas.microsoft.com/office/powerpoint/2010/main" val="18320652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 simple way of implementing Singleton is by making the constructor private and creating a static method that does the object initialization</a:t>
            </a:r>
            <a:r>
              <a:rPr lang="en-US" dirty="0" smtClean="0"/>
              <a:t>.</a:t>
            </a:r>
          </a:p>
          <a:p>
            <a:r>
              <a:rPr lang="en-US" dirty="0" smtClean="0"/>
              <a:t>This </a:t>
            </a:r>
            <a:r>
              <a:rPr lang="en-US" dirty="0"/>
              <a:t>way, one object gets created on the first call and the class returns the same object thereafter.</a:t>
            </a:r>
          </a:p>
          <a:p>
            <a:r>
              <a:rPr lang="en-US" dirty="0"/>
              <a:t>In Python, we will implement it in a different way as there's no option to create private constructors.</a:t>
            </a:r>
            <a:endParaRPr lang="en-IN" dirty="0"/>
          </a:p>
        </p:txBody>
      </p:sp>
      <p:sp>
        <p:nvSpPr>
          <p:cNvPr id="3" name="Title 2"/>
          <p:cNvSpPr>
            <a:spLocks noGrp="1"/>
          </p:cNvSpPr>
          <p:nvPr>
            <p:ph type="title"/>
          </p:nvPr>
        </p:nvSpPr>
        <p:spPr/>
        <p:txBody>
          <a:bodyPr/>
          <a:lstStyle/>
          <a:p>
            <a:r>
              <a:rPr lang="en-IN" dirty="0" smtClean="0"/>
              <a:t>Singleton</a:t>
            </a:r>
            <a:endParaRPr lang="en-IN" dirty="0"/>
          </a:p>
        </p:txBody>
      </p:sp>
    </p:spTree>
    <p:extLst>
      <p:ext uri="{BB962C8B-B14F-4D97-AF65-F5344CB8AC3E}">
        <p14:creationId xmlns:p14="http://schemas.microsoft.com/office/powerpoint/2010/main" val="18296742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0" y="1381125"/>
            <a:ext cx="8458199" cy="4824414"/>
          </a:xfrm>
        </p:spPr>
        <p:txBody>
          <a:bodyPr>
            <a:normAutofit/>
          </a:bodyPr>
          <a:lstStyle/>
          <a:p>
            <a:r>
              <a:rPr lang="en-US" dirty="0"/>
              <a:t>Global variables can be changed by mistake at one place and, as the developer may think that they have remained unchanged, the </a:t>
            </a:r>
            <a:r>
              <a:rPr lang="en-US" dirty="0" smtClean="0"/>
              <a:t>variables get </a:t>
            </a:r>
            <a:r>
              <a:rPr lang="en-US" dirty="0"/>
              <a:t>used elsewhere in the application.</a:t>
            </a:r>
          </a:p>
          <a:p>
            <a:r>
              <a:rPr lang="en-US" dirty="0" smtClean="0"/>
              <a:t>Multiple </a:t>
            </a:r>
            <a:r>
              <a:rPr lang="en-US" dirty="0"/>
              <a:t>references may get created to the same object. As </a:t>
            </a:r>
            <a:r>
              <a:rPr lang="en-US" dirty="0" smtClean="0"/>
              <a:t>Singleton creates </a:t>
            </a:r>
            <a:r>
              <a:rPr lang="en-US" dirty="0"/>
              <a:t>only one object, multiple references can get created at this </a:t>
            </a:r>
            <a:r>
              <a:rPr lang="en-US" dirty="0" smtClean="0"/>
              <a:t>point to </a:t>
            </a:r>
            <a:r>
              <a:rPr lang="en-US" dirty="0"/>
              <a:t>the same object.</a:t>
            </a:r>
          </a:p>
          <a:p>
            <a:r>
              <a:rPr lang="en-US" dirty="0" smtClean="0"/>
              <a:t>All </a:t>
            </a:r>
            <a:r>
              <a:rPr lang="en-US" dirty="0"/>
              <a:t>classes that are dependent on global variables get tightly </a:t>
            </a:r>
            <a:r>
              <a:rPr lang="en-US" dirty="0" smtClean="0"/>
              <a:t>coupled as </a:t>
            </a:r>
            <a:r>
              <a:rPr lang="en-US" dirty="0"/>
              <a:t>a change to the global data by one class can inadvertently impact </a:t>
            </a:r>
            <a:r>
              <a:rPr lang="en-US" dirty="0" smtClean="0"/>
              <a:t>the </a:t>
            </a:r>
            <a:r>
              <a:rPr lang="en-US" dirty="0" err="1" smtClean="0"/>
              <a:t>sother</a:t>
            </a:r>
            <a:r>
              <a:rPr lang="en-US" dirty="0" smtClean="0"/>
              <a:t> </a:t>
            </a:r>
            <a:r>
              <a:rPr lang="en-US" dirty="0"/>
              <a:t>class.</a:t>
            </a:r>
            <a:endParaRPr lang="en-IN" dirty="0"/>
          </a:p>
        </p:txBody>
      </p:sp>
      <p:sp>
        <p:nvSpPr>
          <p:cNvPr id="3" name="Title 2"/>
          <p:cNvSpPr>
            <a:spLocks noGrp="1"/>
          </p:cNvSpPr>
          <p:nvPr>
            <p:ph type="title"/>
          </p:nvPr>
        </p:nvSpPr>
        <p:spPr/>
        <p:txBody>
          <a:bodyPr/>
          <a:lstStyle/>
          <a:p>
            <a:r>
              <a:rPr lang="en-IN" dirty="0" smtClean="0"/>
              <a:t>Singleton Disadvantages</a:t>
            </a:r>
            <a:endParaRPr lang="en-IN" dirty="0"/>
          </a:p>
        </p:txBody>
      </p:sp>
    </p:spTree>
    <p:extLst>
      <p:ext uri="{BB962C8B-B14F-4D97-AF65-F5344CB8AC3E}">
        <p14:creationId xmlns:p14="http://schemas.microsoft.com/office/powerpoint/2010/main" val="34321364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smtClean="0"/>
              <a:t>The </a:t>
            </a:r>
            <a:r>
              <a:rPr lang="en-US" dirty="0"/>
              <a:t>term factory means a class that is responsible for creating objects of other types</a:t>
            </a:r>
            <a:r>
              <a:rPr lang="en-US" dirty="0" smtClean="0"/>
              <a:t>.</a:t>
            </a:r>
          </a:p>
          <a:p>
            <a:r>
              <a:rPr lang="en-US" dirty="0" smtClean="0"/>
              <a:t>Typically</a:t>
            </a:r>
            <a:r>
              <a:rPr lang="en-US" dirty="0"/>
              <a:t>, the class that acts as a factory has an object and methods associated with it</a:t>
            </a:r>
            <a:r>
              <a:rPr lang="en-US" dirty="0" smtClean="0"/>
              <a:t>.</a:t>
            </a:r>
          </a:p>
          <a:p>
            <a:r>
              <a:rPr lang="en-US" dirty="0" smtClean="0"/>
              <a:t>The </a:t>
            </a:r>
            <a:r>
              <a:rPr lang="en-US" dirty="0"/>
              <a:t>client calls this method with certain parameters; objects of desired types are created in turn and returned to the </a:t>
            </a:r>
            <a:r>
              <a:rPr lang="en-US" dirty="0" smtClean="0"/>
              <a:t>client by </a:t>
            </a:r>
            <a:r>
              <a:rPr lang="en-US" dirty="0"/>
              <a:t>the factory.</a:t>
            </a:r>
            <a:endParaRPr lang="en-IN" dirty="0"/>
          </a:p>
        </p:txBody>
      </p:sp>
      <p:sp>
        <p:nvSpPr>
          <p:cNvPr id="3" name="Title 2"/>
          <p:cNvSpPr>
            <a:spLocks noGrp="1"/>
          </p:cNvSpPr>
          <p:nvPr>
            <p:ph type="title"/>
          </p:nvPr>
        </p:nvSpPr>
        <p:spPr/>
        <p:txBody>
          <a:bodyPr/>
          <a:lstStyle/>
          <a:p>
            <a:r>
              <a:rPr lang="en-IN" dirty="0" smtClean="0"/>
              <a:t>Factory Pattern</a:t>
            </a:r>
            <a:endParaRPr lang="en-IN" dirty="0"/>
          </a:p>
        </p:txBody>
      </p:sp>
    </p:spTree>
    <p:extLst>
      <p:ext uri="{BB962C8B-B14F-4D97-AF65-F5344CB8AC3E}">
        <p14:creationId xmlns:p14="http://schemas.microsoft.com/office/powerpoint/2010/main" val="306432796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US" dirty="0" smtClean="0"/>
              <a:t>A </a:t>
            </a:r>
            <a:r>
              <a:rPr lang="en-US" dirty="0"/>
              <a:t>factory provides certain </a:t>
            </a:r>
            <a:r>
              <a:rPr lang="en-US" dirty="0" smtClean="0"/>
              <a:t>advantages that </a:t>
            </a:r>
            <a:r>
              <a:rPr lang="en-US" dirty="0"/>
              <a:t>are listed here:</a:t>
            </a:r>
          </a:p>
          <a:p>
            <a:r>
              <a:rPr lang="en-US" dirty="0" smtClean="0"/>
              <a:t>The </a:t>
            </a:r>
            <a:r>
              <a:rPr lang="en-US" dirty="0"/>
              <a:t>first advantage is loose coupling in which object creation can be independent of the class implementation.</a:t>
            </a:r>
          </a:p>
          <a:p>
            <a:r>
              <a:rPr lang="en-US" dirty="0" smtClean="0"/>
              <a:t>The </a:t>
            </a:r>
            <a:r>
              <a:rPr lang="en-US" dirty="0"/>
              <a:t>client need not be aware of the class that creates the object which, in turn, is utilized by the client. It is only necessary to know the interface, methods, and parameters that need to be passed to create objects of the desired type. This simplifies implementations for the client.</a:t>
            </a:r>
          </a:p>
          <a:p>
            <a:r>
              <a:rPr lang="en-US" dirty="0" smtClean="0"/>
              <a:t>Adding </a:t>
            </a:r>
            <a:r>
              <a:rPr lang="en-US" dirty="0"/>
              <a:t>another class to the factory to create objects of another type can be easily done without the client changing the code. At a minimum, the client needs to pass just another parameter.</a:t>
            </a:r>
          </a:p>
          <a:p>
            <a:r>
              <a:rPr lang="en-US" dirty="0" smtClean="0"/>
              <a:t>The </a:t>
            </a:r>
            <a:r>
              <a:rPr lang="en-US" dirty="0"/>
              <a:t>factory can also reuse the existing objects. However, when the client does direct object creation, this always creates a new object.</a:t>
            </a:r>
            <a:endParaRPr lang="en-IN" dirty="0"/>
          </a:p>
        </p:txBody>
      </p:sp>
      <p:sp>
        <p:nvSpPr>
          <p:cNvPr id="3" name="Title 2"/>
          <p:cNvSpPr>
            <a:spLocks noGrp="1"/>
          </p:cNvSpPr>
          <p:nvPr>
            <p:ph type="title"/>
          </p:nvPr>
        </p:nvSpPr>
        <p:spPr/>
        <p:txBody>
          <a:bodyPr/>
          <a:lstStyle/>
          <a:p>
            <a:r>
              <a:rPr lang="en-IN" dirty="0" smtClean="0"/>
              <a:t>Factory Pattern</a:t>
            </a:r>
            <a:endParaRPr lang="en-IN" dirty="0"/>
          </a:p>
        </p:txBody>
      </p:sp>
    </p:spTree>
    <p:extLst>
      <p:ext uri="{BB962C8B-B14F-4D97-AF65-F5344CB8AC3E}">
        <p14:creationId xmlns:p14="http://schemas.microsoft.com/office/powerpoint/2010/main" val="44747709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Factory Pattern</a:t>
            </a:r>
            <a:endParaRPr lang="en-IN" dirty="0"/>
          </a:p>
        </p:txBody>
      </p:sp>
      <p:pic>
        <p:nvPicPr>
          <p:cNvPr id="5" name="Picture 4"/>
          <p:cNvPicPr>
            <a:picLocks noChangeAspect="1"/>
          </p:cNvPicPr>
          <p:nvPr/>
        </p:nvPicPr>
        <p:blipFill>
          <a:blip r:embed="rId2"/>
          <a:stretch>
            <a:fillRect/>
          </a:stretch>
        </p:blipFill>
        <p:spPr>
          <a:xfrm>
            <a:off x="984629" y="1876999"/>
            <a:ext cx="7080192" cy="3609401"/>
          </a:xfrm>
          <a:prstGeom prst="rect">
            <a:avLst/>
          </a:prstGeom>
        </p:spPr>
      </p:pic>
    </p:spTree>
    <p:extLst>
      <p:ext uri="{BB962C8B-B14F-4D97-AF65-F5344CB8AC3E}">
        <p14:creationId xmlns:p14="http://schemas.microsoft.com/office/powerpoint/2010/main" val="10805102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endParaRPr lang="en-IN" dirty="0"/>
          </a:p>
          <a:p>
            <a:r>
              <a:rPr lang="en-US" b="1" dirty="0"/>
              <a:t>Simple Factory pattern</a:t>
            </a:r>
            <a:r>
              <a:rPr lang="en-US" dirty="0"/>
              <a:t>: This allows interfaces to create objects without exposing the object creation logic.</a:t>
            </a:r>
          </a:p>
          <a:p>
            <a:r>
              <a:rPr lang="en-US" b="1" dirty="0" smtClean="0"/>
              <a:t>Factory </a:t>
            </a:r>
            <a:r>
              <a:rPr lang="en-US" b="1" dirty="0"/>
              <a:t>method pattern</a:t>
            </a:r>
            <a:r>
              <a:rPr lang="en-US" dirty="0"/>
              <a:t>: This allows interfaces to create objects, but defers the decision to the subclasses to determine the class for object creation.</a:t>
            </a:r>
          </a:p>
          <a:p>
            <a:r>
              <a:rPr lang="en-US" b="1" dirty="0" smtClean="0"/>
              <a:t>Abstract </a:t>
            </a:r>
            <a:r>
              <a:rPr lang="en-US" b="1" dirty="0"/>
              <a:t>Factory pattern</a:t>
            </a:r>
            <a:r>
              <a:rPr lang="en-US" dirty="0"/>
              <a:t>: An Abstract Factory is an interface to create related objects without specifying/exposing their classes. The pattern provides objects of another factory, which internally creates other objects.</a:t>
            </a:r>
          </a:p>
        </p:txBody>
      </p:sp>
      <p:sp>
        <p:nvSpPr>
          <p:cNvPr id="3" name="Title 2"/>
          <p:cNvSpPr>
            <a:spLocks noGrp="1"/>
          </p:cNvSpPr>
          <p:nvPr>
            <p:ph type="title"/>
          </p:nvPr>
        </p:nvSpPr>
        <p:spPr/>
        <p:txBody>
          <a:bodyPr/>
          <a:lstStyle/>
          <a:p>
            <a:r>
              <a:rPr lang="en-IN" dirty="0" smtClean="0"/>
              <a:t>Factory Pattern</a:t>
            </a:r>
            <a:endParaRPr lang="en-IN" dirty="0"/>
          </a:p>
        </p:txBody>
      </p:sp>
    </p:spTree>
    <p:extLst>
      <p:ext uri="{BB962C8B-B14F-4D97-AF65-F5344CB8AC3E}">
        <p14:creationId xmlns:p14="http://schemas.microsoft.com/office/powerpoint/2010/main" val="229728789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Factory helps create objects of different types rather than direct object instantiation</a:t>
            </a:r>
            <a:r>
              <a:rPr lang="en-US" dirty="0" smtClean="0"/>
              <a:t>.</a:t>
            </a:r>
          </a:p>
          <a:p>
            <a:r>
              <a:rPr lang="en-US" dirty="0" smtClean="0"/>
              <a:t>The </a:t>
            </a:r>
            <a:r>
              <a:rPr lang="en-US" dirty="0"/>
              <a:t>client class uses the Factory class, which has the </a:t>
            </a:r>
            <a:r>
              <a:rPr lang="en-US" dirty="0" err="1"/>
              <a:t>create_type</a:t>
            </a:r>
            <a:r>
              <a:rPr lang="en-US" dirty="0"/>
              <a:t>() method</a:t>
            </a:r>
            <a:r>
              <a:rPr lang="en-US" dirty="0" smtClean="0"/>
              <a:t>.</a:t>
            </a:r>
          </a:p>
          <a:p>
            <a:r>
              <a:rPr lang="en-US" dirty="0" smtClean="0"/>
              <a:t>When </a:t>
            </a:r>
            <a:r>
              <a:rPr lang="en-US" dirty="0"/>
              <a:t>the client calls the </a:t>
            </a:r>
            <a:r>
              <a:rPr lang="en-US" dirty="0" err="1"/>
              <a:t>create_type</a:t>
            </a:r>
            <a:r>
              <a:rPr lang="en-US" dirty="0"/>
              <a:t>() method with the type parameters, based on the parameters passed, the Factory returns </a:t>
            </a:r>
            <a:r>
              <a:rPr lang="en-US" b="1" dirty="0"/>
              <a:t>Product1 </a:t>
            </a:r>
            <a:r>
              <a:rPr lang="en-US" dirty="0"/>
              <a:t>or </a:t>
            </a:r>
            <a:r>
              <a:rPr lang="en-US" b="1" dirty="0"/>
              <a:t>Product2</a:t>
            </a:r>
            <a:r>
              <a:rPr lang="en-US" dirty="0"/>
              <a:t>:</a:t>
            </a:r>
            <a:endParaRPr lang="en-IN" dirty="0"/>
          </a:p>
        </p:txBody>
      </p:sp>
      <p:sp>
        <p:nvSpPr>
          <p:cNvPr id="3" name="Title 2"/>
          <p:cNvSpPr>
            <a:spLocks noGrp="1"/>
          </p:cNvSpPr>
          <p:nvPr>
            <p:ph type="title"/>
          </p:nvPr>
        </p:nvSpPr>
        <p:spPr/>
        <p:txBody>
          <a:bodyPr/>
          <a:lstStyle/>
          <a:p>
            <a:r>
              <a:rPr lang="en-IN" dirty="0"/>
              <a:t>The Simple Factory pattern</a:t>
            </a:r>
            <a:endParaRPr lang="en-IN" dirty="0"/>
          </a:p>
        </p:txBody>
      </p:sp>
    </p:spTree>
    <p:extLst>
      <p:ext uri="{BB962C8B-B14F-4D97-AF65-F5344CB8AC3E}">
        <p14:creationId xmlns:p14="http://schemas.microsoft.com/office/powerpoint/2010/main" val="412118740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Factory Pattern</a:t>
            </a:r>
            <a:endParaRPr lang="en-IN" dirty="0"/>
          </a:p>
        </p:txBody>
      </p:sp>
      <p:pic>
        <p:nvPicPr>
          <p:cNvPr id="5" name="Picture 4"/>
          <p:cNvPicPr>
            <a:picLocks noChangeAspect="1"/>
          </p:cNvPicPr>
          <p:nvPr/>
        </p:nvPicPr>
        <p:blipFill>
          <a:blip r:embed="rId2"/>
          <a:stretch>
            <a:fillRect/>
          </a:stretch>
        </p:blipFill>
        <p:spPr>
          <a:xfrm>
            <a:off x="1752600" y="2209800"/>
            <a:ext cx="5017816" cy="3429000"/>
          </a:xfrm>
          <a:prstGeom prst="rect">
            <a:avLst/>
          </a:prstGeom>
        </p:spPr>
      </p:pic>
    </p:spTree>
    <p:extLst>
      <p:ext uri="{BB962C8B-B14F-4D97-AF65-F5344CB8AC3E}">
        <p14:creationId xmlns:p14="http://schemas.microsoft.com/office/powerpoint/2010/main" val="481603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Title 1"/>
          <p:cNvSpPr>
            <a:spLocks noGrp="1"/>
          </p:cNvSpPr>
          <p:nvPr>
            <p:ph type="title"/>
          </p:nvPr>
        </p:nvSpPr>
        <p:spPr/>
        <p:txBody>
          <a:bodyPr/>
          <a:lstStyle/>
          <a:p>
            <a:r>
              <a:rPr lang="en-US" altLang="en-US" smtClean="0">
                <a:ea typeface="ＭＳ Ｐゴシック" panose="020B0600070205080204" pitchFamily="34" charset="-128"/>
              </a:rPr>
              <a:t>Regular Expression</a:t>
            </a:r>
            <a:endParaRPr lang="en-IN" altLang="en-US" smtClean="0">
              <a:ea typeface="ＭＳ Ｐゴシック" panose="020B0600070205080204" pitchFamily="34" charset="-128"/>
            </a:endParaRPr>
          </a:p>
        </p:txBody>
      </p:sp>
      <p:sp>
        <p:nvSpPr>
          <p:cNvPr id="186372"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3A403FB5-92BB-4D10-8E73-1E13F404AF5A}" type="slidenum">
              <a:rPr lang="en-US" altLang="en-US" sz="1400" smtClean="0"/>
              <a:pPr>
                <a:spcBef>
                  <a:spcPct val="0"/>
                </a:spcBef>
                <a:buFontTx/>
                <a:buNone/>
              </a:pPr>
              <a:t>14</a:t>
            </a:fld>
            <a:endParaRPr lang="en-US" altLang="en-US" sz="1400" smtClean="0"/>
          </a:p>
        </p:txBody>
      </p:sp>
      <p:pic>
        <p:nvPicPr>
          <p:cNvPr id="186373"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4837" y="3130239"/>
            <a:ext cx="7858125" cy="364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28600" y="1371600"/>
            <a:ext cx="8610600" cy="1754326"/>
          </a:xfrm>
          <a:prstGeom prst="rect">
            <a:avLst/>
          </a:prstGeom>
          <a:noFill/>
        </p:spPr>
        <p:txBody>
          <a:bodyPr wrap="square" rtlCol="0">
            <a:spAutoFit/>
          </a:bodyPr>
          <a:lstStyle/>
          <a:p>
            <a:r>
              <a:rPr lang="en-US" dirty="0"/>
              <a:t>The character classes' ranges can be combined to be able to match a character </a:t>
            </a:r>
            <a:r>
              <a:rPr lang="en-US" dirty="0" smtClean="0"/>
              <a:t>against many </a:t>
            </a:r>
            <a:r>
              <a:rPr lang="en-US" dirty="0"/>
              <a:t>ranges by just putting one range after the other—no special separation </a:t>
            </a:r>
            <a:r>
              <a:rPr lang="en-US" dirty="0" smtClean="0"/>
              <a:t>is required.</a:t>
            </a:r>
          </a:p>
          <a:p>
            <a:r>
              <a:rPr lang="en-US" dirty="0" smtClean="0"/>
              <a:t>For </a:t>
            </a:r>
            <a:r>
              <a:rPr lang="en-US" dirty="0"/>
              <a:t>instance, if we want to match any lowercase or uppercase </a:t>
            </a:r>
            <a:r>
              <a:rPr lang="en-US" dirty="0" smtClean="0"/>
              <a:t>alphanumeric character</a:t>
            </a:r>
            <a:r>
              <a:rPr lang="en-US" dirty="0"/>
              <a:t>, we can use [0-9a-zA-Z] (see next table for a more detailed explanation).</a:t>
            </a:r>
          </a:p>
          <a:p>
            <a:r>
              <a:rPr lang="en-US" dirty="0"/>
              <a:t>This can be alternatively written using the union mechanism: [0-9[a-z[A-Z]]].</a:t>
            </a:r>
            <a:endParaRPr lang="en-IN" dirty="0"/>
          </a:p>
        </p:txBody>
      </p:sp>
    </p:spTree>
    <p:extLst>
      <p:ext uri="{BB962C8B-B14F-4D97-AF65-F5344CB8AC3E}">
        <p14:creationId xmlns:p14="http://schemas.microsoft.com/office/powerpoint/2010/main" val="68690106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We define an interface to create objects, but instead of the factory being responsible for the object creation, the responsibility is deferred to the subclass that decides the class to be instantiated.</a:t>
            </a:r>
          </a:p>
          <a:p>
            <a:r>
              <a:rPr lang="en-US" dirty="0" smtClean="0"/>
              <a:t>The </a:t>
            </a:r>
            <a:r>
              <a:rPr lang="en-US" dirty="0"/>
              <a:t>Factory method creation is through inheritance and </a:t>
            </a:r>
            <a:r>
              <a:rPr lang="en-US" dirty="0" smtClean="0"/>
              <a:t>not through </a:t>
            </a:r>
            <a:r>
              <a:rPr lang="en-US" dirty="0"/>
              <a:t>instantiation.</a:t>
            </a:r>
          </a:p>
          <a:p>
            <a:r>
              <a:rPr lang="en-US" dirty="0" smtClean="0"/>
              <a:t>The </a:t>
            </a:r>
            <a:r>
              <a:rPr lang="en-US" dirty="0"/>
              <a:t>Factory method makes the design more customizable. It can return the same instance or subclass rather than an object of a certain type (as in the simple factory method).</a:t>
            </a:r>
            <a:endParaRPr lang="en-IN" dirty="0"/>
          </a:p>
        </p:txBody>
      </p:sp>
      <p:sp>
        <p:nvSpPr>
          <p:cNvPr id="3" name="Title 2"/>
          <p:cNvSpPr>
            <a:spLocks noGrp="1"/>
          </p:cNvSpPr>
          <p:nvPr>
            <p:ph type="title"/>
          </p:nvPr>
        </p:nvSpPr>
        <p:spPr/>
        <p:txBody>
          <a:bodyPr/>
          <a:lstStyle/>
          <a:p>
            <a:r>
              <a:rPr lang="en-IN" dirty="0" smtClean="0"/>
              <a:t>Factory Method Pattern</a:t>
            </a:r>
            <a:endParaRPr lang="en-IN" dirty="0"/>
          </a:p>
        </p:txBody>
      </p:sp>
    </p:spTree>
    <p:extLst>
      <p:ext uri="{BB962C8B-B14F-4D97-AF65-F5344CB8AC3E}">
        <p14:creationId xmlns:p14="http://schemas.microsoft.com/office/powerpoint/2010/main" val="81547774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smtClean="0"/>
              <a:t>It </a:t>
            </a:r>
            <a:r>
              <a:rPr lang="en-US" dirty="0"/>
              <a:t>brings in a lot of flexibility and makes the code generic, not being tied to a certain class for instantiation. </a:t>
            </a:r>
            <a:endParaRPr lang="en-US" dirty="0" smtClean="0"/>
          </a:p>
          <a:p>
            <a:r>
              <a:rPr lang="en-US" dirty="0" smtClean="0"/>
              <a:t>There's </a:t>
            </a:r>
            <a:r>
              <a:rPr lang="en-US" dirty="0"/>
              <a:t>loose coupling, as the code that creates the object is separate from the code that uses it</a:t>
            </a:r>
            <a:r>
              <a:rPr lang="en-US" dirty="0" smtClean="0"/>
              <a:t>.</a:t>
            </a:r>
          </a:p>
          <a:p>
            <a:r>
              <a:rPr lang="en-US" dirty="0" smtClean="0"/>
              <a:t>The </a:t>
            </a:r>
            <a:r>
              <a:rPr lang="en-US" dirty="0"/>
              <a:t>client need not bother about what argument to pass and which class to instantiate. The addition of new classes is easy and involves low maintenance.</a:t>
            </a:r>
          </a:p>
          <a:p>
            <a:endParaRPr lang="en-IN" dirty="0"/>
          </a:p>
        </p:txBody>
      </p:sp>
      <p:sp>
        <p:nvSpPr>
          <p:cNvPr id="3" name="Title 2"/>
          <p:cNvSpPr>
            <a:spLocks noGrp="1"/>
          </p:cNvSpPr>
          <p:nvPr>
            <p:ph type="title"/>
          </p:nvPr>
        </p:nvSpPr>
        <p:spPr/>
        <p:txBody>
          <a:bodyPr/>
          <a:lstStyle/>
          <a:p>
            <a:r>
              <a:rPr lang="en-US" dirty="0"/>
              <a:t>Advantages of the Factory method pattern</a:t>
            </a:r>
            <a:endParaRPr lang="en-IN" dirty="0"/>
          </a:p>
        </p:txBody>
      </p:sp>
    </p:spTree>
    <p:extLst>
      <p:ext uri="{BB962C8B-B14F-4D97-AF65-F5344CB8AC3E}">
        <p14:creationId xmlns:p14="http://schemas.microsoft.com/office/powerpoint/2010/main" val="233776088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main objective of the Abstract Factory pattern is to provide an interface to create families of related objects without specifying the concrete class</a:t>
            </a:r>
            <a:r>
              <a:rPr lang="en-US" dirty="0" smtClean="0"/>
              <a:t>.</a:t>
            </a:r>
          </a:p>
          <a:p>
            <a:r>
              <a:rPr lang="en-US" dirty="0" smtClean="0"/>
              <a:t>While </a:t>
            </a:r>
            <a:r>
              <a:rPr lang="en-US" dirty="0"/>
              <a:t>the factory method defers the creation of the instance to the subclasses, the goal of Abstract Factory method is to create families of related </a:t>
            </a:r>
            <a:r>
              <a:rPr lang="en-US" dirty="0" smtClean="0"/>
              <a:t>objects.</a:t>
            </a:r>
            <a:endParaRPr lang="en-IN" dirty="0"/>
          </a:p>
        </p:txBody>
      </p:sp>
      <p:sp>
        <p:nvSpPr>
          <p:cNvPr id="3" name="Title 2"/>
          <p:cNvSpPr>
            <a:spLocks noGrp="1"/>
          </p:cNvSpPr>
          <p:nvPr>
            <p:ph type="title"/>
          </p:nvPr>
        </p:nvSpPr>
        <p:spPr/>
        <p:txBody>
          <a:bodyPr/>
          <a:lstStyle/>
          <a:p>
            <a:r>
              <a:rPr lang="en-IN" dirty="0"/>
              <a:t>The Abstract Factory pattern</a:t>
            </a:r>
            <a:endParaRPr lang="en-IN" dirty="0"/>
          </a:p>
        </p:txBody>
      </p:sp>
    </p:spTree>
    <p:extLst>
      <p:ext uri="{BB962C8B-B14F-4D97-AF65-F5344CB8AC3E}">
        <p14:creationId xmlns:p14="http://schemas.microsoft.com/office/powerpoint/2010/main" val="310167403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Factory method versus Abstract Factory method</a:t>
            </a:r>
            <a:endParaRPr lang="en-IN" dirty="0"/>
          </a:p>
        </p:txBody>
      </p:sp>
      <p:pic>
        <p:nvPicPr>
          <p:cNvPr id="4" name="Picture 3"/>
          <p:cNvPicPr>
            <a:picLocks noChangeAspect="1"/>
          </p:cNvPicPr>
          <p:nvPr/>
        </p:nvPicPr>
        <p:blipFill>
          <a:blip r:embed="rId2"/>
          <a:stretch>
            <a:fillRect/>
          </a:stretch>
        </p:blipFill>
        <p:spPr>
          <a:xfrm>
            <a:off x="838200" y="2133600"/>
            <a:ext cx="7467599" cy="3276600"/>
          </a:xfrm>
          <a:prstGeom prst="rect">
            <a:avLst/>
          </a:prstGeom>
        </p:spPr>
      </p:pic>
    </p:spTree>
    <p:extLst>
      <p:ext uri="{BB962C8B-B14F-4D97-AF65-F5344CB8AC3E}">
        <p14:creationId xmlns:p14="http://schemas.microsoft.com/office/powerpoint/2010/main" val="176406255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The Abstract Factory pattern</a:t>
            </a:r>
          </a:p>
        </p:txBody>
      </p:sp>
      <p:pic>
        <p:nvPicPr>
          <p:cNvPr id="4" name="Picture 3"/>
          <p:cNvPicPr>
            <a:picLocks noChangeAspect="1"/>
          </p:cNvPicPr>
          <p:nvPr/>
        </p:nvPicPr>
        <p:blipFill>
          <a:blip r:embed="rId2"/>
          <a:stretch>
            <a:fillRect/>
          </a:stretch>
        </p:blipFill>
        <p:spPr>
          <a:xfrm>
            <a:off x="278401" y="2009566"/>
            <a:ext cx="8695008" cy="3857834"/>
          </a:xfrm>
          <a:prstGeom prst="rect">
            <a:avLst/>
          </a:prstGeom>
        </p:spPr>
      </p:pic>
    </p:spTree>
    <p:extLst>
      <p:ext uri="{BB962C8B-B14F-4D97-AF65-F5344CB8AC3E}">
        <p14:creationId xmlns:p14="http://schemas.microsoft.com/office/powerpoint/2010/main" val="94440162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endParaRPr lang="en-IN"/>
          </a:p>
        </p:txBody>
      </p:sp>
      <p:sp>
        <p:nvSpPr>
          <p:cNvPr id="3" name="Title 2"/>
          <p:cNvSpPr>
            <a:spLocks noGrp="1"/>
          </p:cNvSpPr>
          <p:nvPr>
            <p:ph type="title"/>
          </p:nvPr>
        </p:nvSpPr>
        <p:spPr/>
        <p:txBody>
          <a:bodyPr/>
          <a:lstStyle/>
          <a:p>
            <a:endParaRPr lang="en-IN"/>
          </a:p>
        </p:txBody>
      </p:sp>
    </p:spTree>
    <p:extLst>
      <p:ext uri="{BB962C8B-B14F-4D97-AF65-F5344CB8AC3E}">
        <p14:creationId xmlns:p14="http://schemas.microsoft.com/office/powerpoint/2010/main" val="373961863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Questions</a:t>
            </a:r>
            <a:endParaRPr lang="en-US" dirty="0"/>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lvl="1"/>
            <a:r>
              <a:rPr lang="en-US" dirty="0" smtClean="0"/>
              <a:t>Regular Expressions</a:t>
            </a:r>
          </a:p>
          <a:p>
            <a:pPr lvl="1"/>
            <a:r>
              <a:rPr lang="en-US" dirty="0" smtClean="0"/>
              <a:t>Generators, Decorators and Iterators</a:t>
            </a:r>
          </a:p>
          <a:p>
            <a:pPr lvl="1"/>
            <a:r>
              <a:rPr lang="en-US" dirty="0" smtClean="0"/>
              <a:t>Socket and Network Programming</a:t>
            </a:r>
          </a:p>
          <a:p>
            <a:pPr lvl="1"/>
            <a:r>
              <a:rPr lang="en-US" dirty="0" smtClean="0"/>
              <a:t>Image Handling</a:t>
            </a:r>
          </a:p>
          <a:p>
            <a:pPr lvl="1"/>
            <a:r>
              <a:rPr lang="en-US" dirty="0" smtClean="0"/>
              <a:t>Processes and Threads</a:t>
            </a:r>
          </a:p>
          <a:p>
            <a:pPr lvl="1"/>
            <a:r>
              <a:rPr lang="en-US" dirty="0" smtClean="0"/>
              <a:t>Design Patterns</a:t>
            </a:r>
          </a:p>
        </p:txBody>
      </p:sp>
      <p:sp>
        <p:nvSpPr>
          <p:cNvPr id="3" name="Title 2"/>
          <p:cNvSpPr>
            <a:spLocks noGrp="1"/>
          </p:cNvSpPr>
          <p:nvPr>
            <p:ph type="title"/>
          </p:nvPr>
        </p:nvSpPr>
        <p:spPr/>
        <p:txBody>
          <a:bodyPr/>
          <a:lstStyle/>
          <a:p>
            <a:r>
              <a:rPr lang="en-US" dirty="0" smtClean="0"/>
              <a:t>Module Summary</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Title 1"/>
          <p:cNvSpPr>
            <a:spLocks noGrp="1"/>
          </p:cNvSpPr>
          <p:nvPr>
            <p:ph type="title"/>
          </p:nvPr>
        </p:nvSpPr>
        <p:spPr/>
        <p:txBody>
          <a:bodyPr/>
          <a:lstStyle/>
          <a:p>
            <a:r>
              <a:rPr lang="en-IN" altLang="en-US" b="1" smtClean="0">
                <a:ea typeface="ＭＳ Ｐゴシック" panose="020B0600070205080204" pitchFamily="34" charset="-128"/>
              </a:rPr>
              <a:t>Predefined character classes</a:t>
            </a:r>
            <a:endParaRPr lang="en-IN" altLang="en-US" smtClean="0">
              <a:ea typeface="ＭＳ Ｐゴシック" panose="020B0600070205080204" pitchFamily="34" charset="-128"/>
            </a:endParaRPr>
          </a:p>
        </p:txBody>
      </p:sp>
      <p:sp>
        <p:nvSpPr>
          <p:cNvPr id="187396"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A2604C30-F8FD-4C8A-9155-DC7255A74B23}" type="slidenum">
              <a:rPr lang="en-US" altLang="en-US" sz="1400" smtClean="0"/>
              <a:pPr>
                <a:spcBef>
                  <a:spcPct val="0"/>
                </a:spcBef>
                <a:buFontTx/>
                <a:buNone/>
              </a:pPr>
              <a:t>15</a:t>
            </a:fld>
            <a:endParaRPr lang="en-US" altLang="en-US" sz="1400" smtClean="0"/>
          </a:p>
        </p:txBody>
      </p:sp>
      <p:pic>
        <p:nvPicPr>
          <p:cNvPr id="187397"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2150" y="1677988"/>
            <a:ext cx="7569200" cy="339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17683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Title 1"/>
          <p:cNvSpPr>
            <a:spLocks noGrp="1"/>
          </p:cNvSpPr>
          <p:nvPr>
            <p:ph type="title"/>
          </p:nvPr>
        </p:nvSpPr>
        <p:spPr/>
        <p:txBody>
          <a:bodyPr/>
          <a:lstStyle/>
          <a:p>
            <a:r>
              <a:rPr lang="en-IN" altLang="en-US" b="1" smtClean="0">
                <a:ea typeface="ＭＳ Ｐゴシック" panose="020B0600070205080204" pitchFamily="34" charset="-128"/>
              </a:rPr>
              <a:t>Predefined character classes</a:t>
            </a:r>
            <a:endParaRPr lang="en-IN" altLang="en-US" smtClean="0">
              <a:ea typeface="ＭＳ Ｐゴシック" panose="020B0600070205080204" pitchFamily="34" charset="-128"/>
            </a:endParaRPr>
          </a:p>
        </p:txBody>
      </p:sp>
      <p:sp>
        <p:nvSpPr>
          <p:cNvPr id="188420"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66C6DB36-096C-4AE9-B242-287F8195E90D}" type="slidenum">
              <a:rPr lang="en-US" altLang="en-US" sz="1400" smtClean="0"/>
              <a:pPr>
                <a:spcBef>
                  <a:spcPct val="0"/>
                </a:spcBef>
                <a:buFontTx/>
                <a:buNone/>
              </a:pPr>
              <a:t>16</a:t>
            </a:fld>
            <a:endParaRPr lang="en-US" altLang="en-US" sz="1400" smtClean="0"/>
          </a:p>
        </p:txBody>
      </p:sp>
      <p:pic>
        <p:nvPicPr>
          <p:cNvPr id="18842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36675" y="2041525"/>
            <a:ext cx="7273925"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2"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08075" y="3789363"/>
            <a:ext cx="6191250"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04233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Title 1"/>
          <p:cNvSpPr>
            <a:spLocks noGrp="1"/>
          </p:cNvSpPr>
          <p:nvPr>
            <p:ph type="title"/>
          </p:nvPr>
        </p:nvSpPr>
        <p:spPr/>
        <p:txBody>
          <a:bodyPr/>
          <a:lstStyle/>
          <a:p>
            <a:r>
              <a:rPr lang="en-IN" altLang="en-US" b="1" smtClean="0">
                <a:ea typeface="ＭＳ Ｐゴシック" panose="020B0600070205080204" pitchFamily="34" charset="-128"/>
              </a:rPr>
              <a:t>Quantifiers</a:t>
            </a:r>
            <a:endParaRPr lang="en-IN" altLang="en-US" smtClean="0">
              <a:ea typeface="ＭＳ Ｐゴシック" panose="020B0600070205080204" pitchFamily="34" charset="-128"/>
            </a:endParaRPr>
          </a:p>
        </p:txBody>
      </p:sp>
      <p:sp>
        <p:nvSpPr>
          <p:cNvPr id="189444"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A2D434B8-B856-4C11-AB6F-8ADD10A71AD7}" type="slidenum">
              <a:rPr lang="en-US" altLang="en-US" sz="1400" smtClean="0"/>
              <a:pPr>
                <a:spcBef>
                  <a:spcPct val="0"/>
                </a:spcBef>
                <a:buFontTx/>
                <a:buNone/>
              </a:pPr>
              <a:t>17</a:t>
            </a:fld>
            <a:endParaRPr lang="en-US" altLang="en-US" sz="1400" smtClean="0"/>
          </a:p>
        </p:txBody>
      </p:sp>
      <p:pic>
        <p:nvPicPr>
          <p:cNvPr id="189445"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151063"/>
            <a:ext cx="7532688" cy="212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76088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itle 1"/>
          <p:cNvSpPr>
            <a:spLocks noGrp="1"/>
          </p:cNvSpPr>
          <p:nvPr>
            <p:ph type="title"/>
          </p:nvPr>
        </p:nvSpPr>
        <p:spPr/>
        <p:txBody>
          <a:bodyPr/>
          <a:lstStyle/>
          <a:p>
            <a:r>
              <a:rPr lang="en-IN" altLang="en-US" b="1" smtClean="0">
                <a:ea typeface="ＭＳ Ｐゴシック" panose="020B0600070205080204" pitchFamily="34" charset="-128"/>
              </a:rPr>
              <a:t>Boundary Matchers</a:t>
            </a:r>
            <a:endParaRPr lang="en-IN" altLang="en-US" smtClean="0">
              <a:ea typeface="ＭＳ Ｐゴシック" panose="020B0600070205080204" pitchFamily="34" charset="-128"/>
            </a:endParaRPr>
          </a:p>
        </p:txBody>
      </p:sp>
      <p:sp>
        <p:nvSpPr>
          <p:cNvPr id="190468"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3512979A-940B-41DF-BF26-729B77669434}" type="slidenum">
              <a:rPr lang="en-US" altLang="en-US" sz="1400" smtClean="0"/>
              <a:pPr>
                <a:spcBef>
                  <a:spcPct val="0"/>
                </a:spcBef>
                <a:buFontTx/>
                <a:buNone/>
              </a:pPr>
              <a:t>18</a:t>
            </a:fld>
            <a:endParaRPr lang="en-US" altLang="en-US" sz="1400" smtClean="0"/>
          </a:p>
        </p:txBody>
      </p:sp>
      <p:pic>
        <p:nvPicPr>
          <p:cNvPr id="190469"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23938" y="1677988"/>
            <a:ext cx="7826375" cy="304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95495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Title 1"/>
          <p:cNvSpPr>
            <a:spLocks noGrp="1"/>
          </p:cNvSpPr>
          <p:nvPr>
            <p:ph type="title"/>
          </p:nvPr>
        </p:nvSpPr>
        <p:spPr/>
        <p:txBody>
          <a:bodyPr/>
          <a:lstStyle/>
          <a:p>
            <a:r>
              <a:rPr lang="en-IN" altLang="en-US" b="1" smtClean="0">
                <a:ea typeface="ＭＳ Ｐゴシック" panose="020B0600070205080204" pitchFamily="34" charset="-128"/>
              </a:rPr>
              <a:t>Boundary Matchers</a:t>
            </a:r>
            <a:endParaRPr lang="en-IN" altLang="en-US" smtClean="0">
              <a:ea typeface="ＭＳ Ｐゴシック" panose="020B0600070205080204" pitchFamily="34" charset="-128"/>
            </a:endParaRPr>
          </a:p>
        </p:txBody>
      </p:sp>
      <p:sp>
        <p:nvSpPr>
          <p:cNvPr id="191492"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57DAB6DD-85DC-4F3D-81C6-13B256548672}" type="slidenum">
              <a:rPr lang="en-US" altLang="en-US" sz="1400" smtClean="0"/>
              <a:pPr>
                <a:spcBef>
                  <a:spcPct val="0"/>
                </a:spcBef>
                <a:buFontTx/>
                <a:buNone/>
              </a:pPr>
              <a:t>19</a:t>
            </a:fld>
            <a:endParaRPr lang="en-US" altLang="en-US" sz="1400" smtClean="0"/>
          </a:p>
        </p:txBody>
      </p:sp>
      <p:pic>
        <p:nvPicPr>
          <p:cNvPr id="191493"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06525" y="1265238"/>
            <a:ext cx="7104063" cy="314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86672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b="1" dirty="0"/>
              <a:t>Goals</a:t>
            </a:r>
          </a:p>
          <a:p>
            <a:r>
              <a:rPr lang="en-US" dirty="0" smtClean="0"/>
              <a:t>Regular Expressions</a:t>
            </a:r>
            <a:endParaRPr lang="en-US" dirty="0"/>
          </a:p>
          <a:p>
            <a:r>
              <a:rPr lang="en-US" dirty="0" smtClean="0"/>
              <a:t>Decorators</a:t>
            </a:r>
            <a:endParaRPr lang="en-US" dirty="0"/>
          </a:p>
          <a:p>
            <a:r>
              <a:rPr lang="en-US" dirty="0" smtClean="0"/>
              <a:t>Iterators and Generators</a:t>
            </a:r>
            <a:endParaRPr lang="en-US" dirty="0"/>
          </a:p>
          <a:p>
            <a:r>
              <a:rPr lang="en-US" dirty="0" smtClean="0"/>
              <a:t>Collections Framework </a:t>
            </a:r>
          </a:p>
          <a:p>
            <a:r>
              <a:rPr lang="en-US" dirty="0" smtClean="0"/>
              <a:t>Meta Class</a:t>
            </a:r>
            <a:endParaRPr lang="en-US" dirty="0"/>
          </a:p>
          <a:p>
            <a:r>
              <a:rPr lang="en-US" dirty="0" smtClean="0"/>
              <a:t>Sockets</a:t>
            </a:r>
            <a:endParaRPr lang="en-US" dirty="0"/>
          </a:p>
        </p:txBody>
      </p:sp>
      <p:sp>
        <p:nvSpPr>
          <p:cNvPr id="3" name="Title 2"/>
          <p:cNvSpPr>
            <a:spLocks noGrp="1"/>
          </p:cNvSpPr>
          <p:nvPr>
            <p:ph type="title"/>
          </p:nvPr>
        </p:nvSpPr>
        <p:spPr/>
        <p:txBody>
          <a:bodyPr/>
          <a:lstStyle/>
          <a:p>
            <a:r>
              <a:rPr lang="en-IN" dirty="0" smtClean="0"/>
              <a:t>Python </a:t>
            </a:r>
            <a:endParaRPr lang="en-IN" dirty="0"/>
          </a:p>
        </p:txBody>
      </p:sp>
    </p:spTree>
    <p:extLst>
      <p:ext uri="{BB962C8B-B14F-4D97-AF65-F5344CB8AC3E}">
        <p14:creationId xmlns:p14="http://schemas.microsoft.com/office/powerpoint/2010/main" val="18824336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Title 1"/>
          <p:cNvSpPr>
            <a:spLocks noGrp="1"/>
          </p:cNvSpPr>
          <p:nvPr>
            <p:ph type="title"/>
          </p:nvPr>
        </p:nvSpPr>
        <p:spPr/>
        <p:txBody>
          <a:bodyPr/>
          <a:lstStyle/>
          <a:p>
            <a:r>
              <a:rPr lang="en-IN" altLang="en-US" b="1" smtClean="0">
                <a:ea typeface="ＭＳ Ｐゴシック" panose="020B0600070205080204" pitchFamily="34" charset="-128"/>
              </a:rPr>
              <a:t>Boundary Matchers</a:t>
            </a:r>
            <a:endParaRPr lang="en-IN" altLang="en-US" smtClean="0">
              <a:ea typeface="ＭＳ Ｐゴシック" panose="020B0600070205080204" pitchFamily="34" charset="-128"/>
            </a:endParaRPr>
          </a:p>
        </p:txBody>
      </p:sp>
      <p:sp>
        <p:nvSpPr>
          <p:cNvPr id="192516"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10117FAB-3289-4557-930A-8EA5C7E0A30C}" type="slidenum">
              <a:rPr lang="en-US" altLang="en-US" sz="1400" smtClean="0"/>
              <a:pPr>
                <a:spcBef>
                  <a:spcPct val="0"/>
                </a:spcBef>
                <a:buFontTx/>
                <a:buNone/>
              </a:pPr>
              <a:t>20</a:t>
            </a:fld>
            <a:endParaRPr lang="en-US" altLang="en-US" sz="1400" smtClean="0"/>
          </a:p>
        </p:txBody>
      </p:sp>
      <p:pic>
        <p:nvPicPr>
          <p:cNvPr id="192517"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96938" y="1768475"/>
            <a:ext cx="7350125"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55725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Title 1"/>
          <p:cNvSpPr>
            <a:spLocks noGrp="1"/>
          </p:cNvSpPr>
          <p:nvPr>
            <p:ph type="title"/>
          </p:nvPr>
        </p:nvSpPr>
        <p:spPr/>
        <p:txBody>
          <a:bodyPr/>
          <a:lstStyle/>
          <a:p>
            <a:r>
              <a:rPr lang="en-IN" altLang="en-US" b="1" smtClean="0">
                <a:ea typeface="ＭＳ Ｐゴシック" panose="020B0600070205080204" pitchFamily="34" charset="-128"/>
              </a:rPr>
              <a:t>Boundary Matchers</a:t>
            </a:r>
            <a:endParaRPr lang="en-IN" altLang="en-US" smtClean="0">
              <a:ea typeface="ＭＳ Ｐゴシック" panose="020B0600070205080204" pitchFamily="34" charset="-128"/>
            </a:endParaRPr>
          </a:p>
        </p:txBody>
      </p:sp>
      <p:sp>
        <p:nvSpPr>
          <p:cNvPr id="193540"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D270D12F-EFF2-4C07-8973-8A4209765D53}" type="slidenum">
              <a:rPr lang="en-US" altLang="en-US" sz="1400" smtClean="0"/>
              <a:pPr>
                <a:spcBef>
                  <a:spcPct val="0"/>
                </a:spcBef>
                <a:buFontTx/>
                <a:buNone/>
              </a:pPr>
              <a:t>21</a:t>
            </a:fld>
            <a:endParaRPr lang="en-US" altLang="en-US" sz="1400" smtClean="0"/>
          </a:p>
        </p:txBody>
      </p:sp>
      <p:pic>
        <p:nvPicPr>
          <p:cNvPr id="193541"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38238" y="1733550"/>
            <a:ext cx="7472362" cy="274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95590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itle 1"/>
          <p:cNvSpPr>
            <a:spLocks noGrp="1"/>
          </p:cNvSpPr>
          <p:nvPr>
            <p:ph type="title"/>
          </p:nvPr>
        </p:nvSpPr>
        <p:spPr/>
        <p:txBody>
          <a:bodyPr/>
          <a:lstStyle/>
          <a:p>
            <a:r>
              <a:rPr lang="en-IN" altLang="en-US" b="1" smtClean="0">
                <a:ea typeface="ＭＳ Ｐゴシック" panose="020B0600070205080204" pitchFamily="34" charset="-128"/>
              </a:rPr>
              <a:t>Boundary Matchers</a:t>
            </a:r>
            <a:endParaRPr lang="en-IN" altLang="en-US" smtClean="0">
              <a:ea typeface="ＭＳ Ｐゴシック" panose="020B0600070205080204" pitchFamily="34" charset="-128"/>
            </a:endParaRPr>
          </a:p>
        </p:txBody>
      </p:sp>
      <p:sp>
        <p:nvSpPr>
          <p:cNvPr id="194564"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95C097C5-8B49-44B5-8F73-FE87141170C8}" type="slidenum">
              <a:rPr lang="en-US" altLang="en-US" sz="1400" smtClean="0"/>
              <a:pPr>
                <a:spcBef>
                  <a:spcPct val="0"/>
                </a:spcBef>
                <a:buFontTx/>
                <a:buNone/>
              </a:pPr>
              <a:t>22</a:t>
            </a:fld>
            <a:endParaRPr lang="en-US" altLang="en-US" sz="1400" smtClean="0"/>
          </a:p>
        </p:txBody>
      </p:sp>
      <p:pic>
        <p:nvPicPr>
          <p:cNvPr id="19456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28838" y="1422400"/>
            <a:ext cx="5035550" cy="367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17895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Title 1"/>
          <p:cNvSpPr>
            <a:spLocks noGrp="1"/>
          </p:cNvSpPr>
          <p:nvPr>
            <p:ph type="title"/>
          </p:nvPr>
        </p:nvSpPr>
        <p:spPr/>
        <p:txBody>
          <a:bodyPr/>
          <a:lstStyle/>
          <a:p>
            <a:r>
              <a:rPr lang="en-IN" altLang="en-US" b="1" smtClean="0">
                <a:ea typeface="ＭＳ Ｐゴシック" panose="020B0600070205080204" pitchFamily="34" charset="-128"/>
              </a:rPr>
              <a:t>Functions</a:t>
            </a:r>
            <a:endParaRPr lang="en-IN" altLang="en-US" smtClean="0">
              <a:ea typeface="ＭＳ Ｐゴシック" panose="020B0600070205080204" pitchFamily="34" charset="-128"/>
            </a:endParaRPr>
          </a:p>
        </p:txBody>
      </p:sp>
      <p:sp>
        <p:nvSpPr>
          <p:cNvPr id="195588"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1A1CF53C-6245-4D99-88A0-ABF8542122D4}" type="slidenum">
              <a:rPr lang="en-US" altLang="en-US" sz="1400" smtClean="0"/>
              <a:pPr>
                <a:spcBef>
                  <a:spcPct val="0"/>
                </a:spcBef>
                <a:buFontTx/>
                <a:buNone/>
              </a:pPr>
              <a:t>23</a:t>
            </a:fld>
            <a:endParaRPr lang="en-US" altLang="en-US" sz="1400" smtClean="0"/>
          </a:p>
        </p:txBody>
      </p:sp>
      <p:pic>
        <p:nvPicPr>
          <p:cNvPr id="195589"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3525" y="1736725"/>
            <a:ext cx="8616950"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94989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itle 1"/>
          <p:cNvSpPr>
            <a:spLocks noGrp="1"/>
          </p:cNvSpPr>
          <p:nvPr>
            <p:ph type="title"/>
          </p:nvPr>
        </p:nvSpPr>
        <p:spPr/>
        <p:txBody>
          <a:bodyPr/>
          <a:lstStyle/>
          <a:p>
            <a:r>
              <a:rPr lang="en-IN" altLang="en-US" smtClean="0">
                <a:ea typeface="ＭＳ Ｐゴシック" panose="020B0600070205080204" pitchFamily="34" charset="-128"/>
              </a:rPr>
              <a:t>Regular Expressions</a:t>
            </a:r>
          </a:p>
        </p:txBody>
      </p:sp>
      <p:graphicFrame>
        <p:nvGraphicFramePr>
          <p:cNvPr id="6" name="Content Placeholder 5"/>
          <p:cNvGraphicFramePr>
            <a:graphicFrameLocks noGrp="1"/>
          </p:cNvGraphicFramePr>
          <p:nvPr>
            <p:ph idx="4294967295"/>
          </p:nvPr>
        </p:nvGraphicFramePr>
        <p:xfrm>
          <a:off x="771525" y="1414463"/>
          <a:ext cx="7600950" cy="4683126"/>
        </p:xfrm>
        <a:graphic>
          <a:graphicData uri="http://schemas.openxmlformats.org/drawingml/2006/table">
            <a:tbl>
              <a:tblPr/>
              <a:tblGrid>
                <a:gridCol w="884334"/>
                <a:gridCol w="4182966"/>
                <a:gridCol w="2533650"/>
              </a:tblGrid>
              <a:tr h="320695">
                <a:tc>
                  <a:txBody>
                    <a:bodyPr/>
                    <a:lstStyle/>
                    <a:p>
                      <a:pPr algn="l" fontAlgn="t"/>
                      <a:r>
                        <a:rPr lang="en-IN" sz="1600" dirty="0">
                          <a:effectLst/>
                        </a:rPr>
                        <a:t>[]</a:t>
                      </a:r>
                    </a:p>
                  </a:txBody>
                  <a:tcPr marL="76851"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600">
                          <a:effectLst/>
                        </a:rPr>
                        <a:t>A set of characters</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600" dirty="0">
                          <a:effectLst/>
                        </a:rPr>
                        <a:t>"[a-m]"</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r>
              <a:tr h="941338">
                <a:tc>
                  <a:txBody>
                    <a:bodyPr/>
                    <a:lstStyle/>
                    <a:p>
                      <a:pPr algn="l" fontAlgn="t"/>
                      <a:r>
                        <a:rPr lang="en-IN" sz="1600">
                          <a:effectLst/>
                        </a:rPr>
                        <a:t>\</a:t>
                      </a:r>
                    </a:p>
                  </a:txBody>
                  <a:tcPr marL="76851"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600">
                          <a:effectLst/>
                        </a:rPr>
                        <a:t>Signals a special sequence (can also be used to escape special characters)</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600">
                          <a:effectLst/>
                        </a:rPr>
                        <a:t>"\d"</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r>
              <a:tr h="595541">
                <a:tc>
                  <a:txBody>
                    <a:bodyPr/>
                    <a:lstStyle/>
                    <a:p>
                      <a:pPr algn="l" fontAlgn="t"/>
                      <a:r>
                        <a:rPr lang="en-IN" sz="1600">
                          <a:effectLst/>
                        </a:rPr>
                        <a:t>.</a:t>
                      </a:r>
                    </a:p>
                  </a:txBody>
                  <a:tcPr marL="76851"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600">
                          <a:effectLst/>
                        </a:rPr>
                        <a:t>Any character (except newline character)</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600">
                          <a:effectLst/>
                        </a:rPr>
                        <a:t>"he..o"</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r>
              <a:tr h="320695">
                <a:tc>
                  <a:txBody>
                    <a:bodyPr/>
                    <a:lstStyle/>
                    <a:p>
                      <a:pPr algn="l" fontAlgn="t"/>
                      <a:r>
                        <a:rPr lang="en-IN" sz="1600">
                          <a:effectLst/>
                        </a:rPr>
                        <a:t>^</a:t>
                      </a:r>
                    </a:p>
                  </a:txBody>
                  <a:tcPr marL="76851"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600">
                          <a:effectLst/>
                        </a:rPr>
                        <a:t>Starts with</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600">
                          <a:effectLst/>
                        </a:rPr>
                        <a:t>"^hello"</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r>
              <a:tr h="320695">
                <a:tc>
                  <a:txBody>
                    <a:bodyPr/>
                    <a:lstStyle/>
                    <a:p>
                      <a:pPr algn="l" fontAlgn="t"/>
                      <a:r>
                        <a:rPr lang="en-IN" sz="1600">
                          <a:effectLst/>
                        </a:rPr>
                        <a:t>$</a:t>
                      </a:r>
                    </a:p>
                  </a:txBody>
                  <a:tcPr marL="76851"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600">
                          <a:effectLst/>
                        </a:rPr>
                        <a:t>Ends with</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600">
                          <a:effectLst/>
                        </a:rPr>
                        <a:t>"world$"</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r>
              <a:tr h="422642">
                <a:tc>
                  <a:txBody>
                    <a:bodyPr/>
                    <a:lstStyle/>
                    <a:p>
                      <a:pPr algn="l" fontAlgn="t"/>
                      <a:r>
                        <a:rPr lang="en-IN" sz="1600">
                          <a:effectLst/>
                        </a:rPr>
                        <a:t>*</a:t>
                      </a:r>
                    </a:p>
                  </a:txBody>
                  <a:tcPr marL="76851"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600">
                          <a:effectLst/>
                        </a:rPr>
                        <a:t>Zero or more occurrences</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600">
                          <a:effectLst/>
                        </a:rPr>
                        <a:t>"aix*"</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r>
              <a:tr h="422642">
                <a:tc>
                  <a:txBody>
                    <a:bodyPr/>
                    <a:lstStyle/>
                    <a:p>
                      <a:pPr algn="l" fontAlgn="t"/>
                      <a:r>
                        <a:rPr lang="en-IN" sz="1600">
                          <a:effectLst/>
                        </a:rPr>
                        <a:t>+</a:t>
                      </a:r>
                    </a:p>
                  </a:txBody>
                  <a:tcPr marL="76851"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600">
                          <a:effectLst/>
                        </a:rPr>
                        <a:t>One or more occurrences</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600">
                          <a:effectLst/>
                        </a:rPr>
                        <a:t>"aix+"</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r>
              <a:tr h="595541">
                <a:tc>
                  <a:txBody>
                    <a:bodyPr/>
                    <a:lstStyle/>
                    <a:p>
                      <a:pPr algn="l" fontAlgn="t"/>
                      <a:r>
                        <a:rPr lang="en-IN" sz="1600">
                          <a:effectLst/>
                        </a:rPr>
                        <a:t>{}</a:t>
                      </a:r>
                    </a:p>
                  </a:txBody>
                  <a:tcPr marL="76851"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600">
                          <a:effectLst/>
                        </a:rPr>
                        <a:t>Excactly the specified number of occurrences</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600">
                          <a:effectLst/>
                        </a:rPr>
                        <a:t>"al{2}"</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r>
              <a:tr h="320695">
                <a:tc>
                  <a:txBody>
                    <a:bodyPr/>
                    <a:lstStyle/>
                    <a:p>
                      <a:pPr algn="l" fontAlgn="t"/>
                      <a:r>
                        <a:rPr lang="en-IN" sz="1600">
                          <a:effectLst/>
                        </a:rPr>
                        <a:t>|</a:t>
                      </a:r>
                    </a:p>
                  </a:txBody>
                  <a:tcPr marL="76851"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600">
                          <a:effectLst/>
                        </a:rPr>
                        <a:t>Either or</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600">
                          <a:effectLst/>
                        </a:rPr>
                        <a:t>"falls|stays"</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1F1F1"/>
                    </a:solidFill>
                  </a:tcPr>
                </a:tc>
              </a:tr>
              <a:tr h="422642">
                <a:tc>
                  <a:txBody>
                    <a:bodyPr/>
                    <a:lstStyle/>
                    <a:p>
                      <a:pPr algn="l" fontAlgn="t"/>
                      <a:r>
                        <a:rPr lang="en-IN" sz="1600">
                          <a:effectLst/>
                        </a:rPr>
                        <a:t>()</a:t>
                      </a:r>
                    </a:p>
                  </a:txBody>
                  <a:tcPr marL="76851"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600">
                          <a:effectLst/>
                        </a:rPr>
                        <a:t>Capture and group</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endParaRPr lang="en-IN" sz="1600" dirty="0"/>
                    </a:p>
                  </a:txBody>
                  <a:tcPr marL="57638" marR="57638" marT="28816" marB="28816">
                    <a:lnL w="7620" cap="flat" cmpd="sng" algn="ctr">
                      <a:solidFill>
                        <a:srgbClr val="CCCCCC"/>
                      </a:solidFill>
                      <a:prstDash val="solid"/>
                      <a:round/>
                      <a:headEnd type="none" w="med" len="med"/>
                      <a:tailEnd type="none" w="med" len="med"/>
                    </a:lnL>
                    <a:lnT w="7620" cap="flat" cmpd="sng" algn="ctr">
                      <a:solidFill>
                        <a:srgbClr val="DDDDDD"/>
                      </a:solidFill>
                      <a:prstDash val="solid"/>
                      <a:round/>
                      <a:headEnd type="none" w="med" len="med"/>
                      <a:tailEnd type="none" w="med" len="med"/>
                    </a:lnT>
                  </a:tcPr>
                </a:tc>
              </a:tr>
            </a:tbl>
          </a:graphicData>
        </a:graphic>
      </p:graphicFrame>
      <p:sp>
        <p:nvSpPr>
          <p:cNvPr id="196661"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1EA47644-419E-4993-B326-8326EDFCF275}" type="slidenum">
              <a:rPr lang="en-US" altLang="en-US" sz="1400" smtClean="0"/>
              <a:pPr>
                <a:spcBef>
                  <a:spcPct val="0"/>
                </a:spcBef>
                <a:buFontTx/>
                <a:buNone/>
              </a:pPr>
              <a:t>24</a:t>
            </a:fld>
            <a:endParaRPr lang="en-US" altLang="en-US" sz="1400" smtClean="0"/>
          </a:p>
        </p:txBody>
      </p:sp>
    </p:spTree>
    <p:extLst>
      <p:ext uri="{BB962C8B-B14F-4D97-AF65-F5344CB8AC3E}">
        <p14:creationId xmlns:p14="http://schemas.microsoft.com/office/powerpoint/2010/main" val="26308544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Title 1"/>
          <p:cNvSpPr>
            <a:spLocks noGrp="1"/>
          </p:cNvSpPr>
          <p:nvPr>
            <p:ph type="title"/>
          </p:nvPr>
        </p:nvSpPr>
        <p:spPr/>
        <p:txBody>
          <a:bodyPr/>
          <a:lstStyle/>
          <a:p>
            <a:r>
              <a:rPr lang="en-IN" altLang="en-US" smtClean="0">
                <a:ea typeface="ＭＳ Ｐゴシック" panose="020B0600070205080204" pitchFamily="34" charset="-128"/>
              </a:rPr>
              <a:t>Regular Expressions</a:t>
            </a:r>
          </a:p>
        </p:txBody>
      </p:sp>
      <p:sp>
        <p:nvSpPr>
          <p:cNvPr id="197636"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3F2F9731-1408-4A55-8E4D-7A4936C55673}" type="slidenum">
              <a:rPr lang="en-US" altLang="en-US" sz="1400" smtClean="0"/>
              <a:pPr>
                <a:spcBef>
                  <a:spcPct val="0"/>
                </a:spcBef>
                <a:buFontTx/>
                <a:buNone/>
              </a:pPr>
              <a:t>25</a:t>
            </a:fld>
            <a:endParaRPr lang="en-US" altLang="en-US" sz="1400" smtClean="0"/>
          </a:p>
        </p:txBody>
      </p:sp>
      <p:graphicFrame>
        <p:nvGraphicFramePr>
          <p:cNvPr id="7" name="Table 6"/>
          <p:cNvGraphicFramePr>
            <a:graphicFrameLocks noGrp="1"/>
          </p:cNvGraphicFramePr>
          <p:nvPr/>
        </p:nvGraphicFramePr>
        <p:xfrm>
          <a:off x="465138" y="1460500"/>
          <a:ext cx="8281987" cy="4572002"/>
        </p:xfrm>
        <a:graphic>
          <a:graphicData uri="http://schemas.openxmlformats.org/drawingml/2006/table">
            <a:tbl>
              <a:tblPr/>
              <a:tblGrid>
                <a:gridCol w="1018903"/>
                <a:gridCol w="6244181"/>
                <a:gridCol w="1018903"/>
              </a:tblGrid>
              <a:tr h="350467">
                <a:tc>
                  <a:txBody>
                    <a:bodyPr/>
                    <a:lstStyle/>
                    <a:p>
                      <a:pPr algn="l" fontAlgn="t"/>
                      <a:r>
                        <a:rPr lang="en-IN" sz="1200">
                          <a:effectLst/>
                        </a:rPr>
                        <a:t>Character</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200">
                          <a:effectLst/>
                        </a:rPr>
                        <a:t>Description</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200">
                          <a:effectLst/>
                        </a:rPr>
                        <a:t>Example</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r>
              <a:tr h="350467">
                <a:tc>
                  <a:txBody>
                    <a:bodyPr/>
                    <a:lstStyle/>
                    <a:p>
                      <a:pPr algn="l" fontAlgn="t"/>
                      <a:r>
                        <a:rPr lang="en-IN" sz="1200">
                          <a:effectLst/>
                        </a:rPr>
                        <a:t>\A</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200">
                          <a:effectLst/>
                        </a:rPr>
                        <a:t>Returns a match if the specified characters are at the beginning of the string</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200">
                          <a:effectLst/>
                        </a:rPr>
                        <a:t>"\AThe"</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r>
              <a:tr h="637213">
                <a:tc>
                  <a:txBody>
                    <a:bodyPr/>
                    <a:lstStyle/>
                    <a:p>
                      <a:pPr algn="l" fontAlgn="t"/>
                      <a:r>
                        <a:rPr lang="en-IN" sz="1200">
                          <a:effectLst/>
                        </a:rPr>
                        <a:t>\b</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Returns a match where the specified characters are at the beginning or at the end of a word</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200">
                          <a:effectLst/>
                        </a:rPr>
                        <a:t>r"\bain"</a:t>
                      </a:r>
                      <a:br>
                        <a:rPr lang="en-IN" sz="1200">
                          <a:effectLst/>
                        </a:rPr>
                      </a:br>
                      <a:r>
                        <a:rPr lang="en-IN" sz="1200">
                          <a:effectLst/>
                        </a:rPr>
                        <a:t>r"ain\b"</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r>
              <a:tr h="637213">
                <a:tc>
                  <a:txBody>
                    <a:bodyPr/>
                    <a:lstStyle/>
                    <a:p>
                      <a:pPr algn="l" fontAlgn="t"/>
                      <a:r>
                        <a:rPr lang="en-IN" sz="1200">
                          <a:effectLst/>
                        </a:rPr>
                        <a:t>\B</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200">
                          <a:effectLst/>
                        </a:rPr>
                        <a:t>Returns a match where the specified characters are present, but NOT at the beginning (or at the end) of a word</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200">
                          <a:effectLst/>
                        </a:rPr>
                        <a:t>r"\Bain"</a:t>
                      </a:r>
                      <a:br>
                        <a:rPr lang="en-IN" sz="1200">
                          <a:effectLst/>
                        </a:rPr>
                      </a:br>
                      <a:r>
                        <a:rPr lang="en-IN" sz="1200">
                          <a:effectLst/>
                        </a:rPr>
                        <a:t>r"ain\B"</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r>
              <a:tr h="350467">
                <a:tc>
                  <a:txBody>
                    <a:bodyPr/>
                    <a:lstStyle/>
                    <a:p>
                      <a:pPr algn="l" fontAlgn="t"/>
                      <a:r>
                        <a:rPr lang="en-IN" sz="1200">
                          <a:effectLst/>
                        </a:rPr>
                        <a:t>\d</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Returns a match where the string contains digits (numbers from 0-9)</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200">
                          <a:effectLst/>
                        </a:rPr>
                        <a:t>"\d"</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r>
              <a:tr h="350467">
                <a:tc>
                  <a:txBody>
                    <a:bodyPr/>
                    <a:lstStyle/>
                    <a:p>
                      <a:pPr algn="l" fontAlgn="t"/>
                      <a:r>
                        <a:rPr lang="en-IN" sz="1200">
                          <a:effectLst/>
                        </a:rPr>
                        <a:t>\D</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200">
                          <a:effectLst/>
                        </a:rPr>
                        <a:t>Returns a match where the string DOES NOT contain digits</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200">
                          <a:effectLst/>
                        </a:rPr>
                        <a:t>"\D"</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r>
              <a:tr h="350467">
                <a:tc>
                  <a:txBody>
                    <a:bodyPr/>
                    <a:lstStyle/>
                    <a:p>
                      <a:pPr algn="l" fontAlgn="t"/>
                      <a:r>
                        <a:rPr lang="en-IN" sz="1200">
                          <a:effectLst/>
                        </a:rPr>
                        <a:t>\s</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Returns a match where the string contains a white space character</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200">
                          <a:effectLst/>
                        </a:rPr>
                        <a:t>"\s"</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r>
              <a:tr h="350467">
                <a:tc>
                  <a:txBody>
                    <a:bodyPr/>
                    <a:lstStyle/>
                    <a:p>
                      <a:pPr algn="l" fontAlgn="t"/>
                      <a:r>
                        <a:rPr lang="en-IN" sz="1200">
                          <a:effectLst/>
                        </a:rPr>
                        <a:t>\S</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200">
                          <a:effectLst/>
                        </a:rPr>
                        <a:t>Returns a match where the string DOES NOT contain a white space character</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200">
                          <a:effectLst/>
                        </a:rPr>
                        <a:t>"\S"</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r>
              <a:tr h="493840">
                <a:tc>
                  <a:txBody>
                    <a:bodyPr/>
                    <a:lstStyle/>
                    <a:p>
                      <a:pPr algn="l" fontAlgn="t"/>
                      <a:r>
                        <a:rPr lang="en-IN" sz="1200">
                          <a:effectLst/>
                        </a:rPr>
                        <a:t>\w</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Returns a match where the string contains any word characters (characters from a to Z, digits from 0-9, and the underscore _ character)</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200">
                          <a:effectLst/>
                        </a:rPr>
                        <a:t>"\w"</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r>
              <a:tr h="350467">
                <a:tc>
                  <a:txBody>
                    <a:bodyPr/>
                    <a:lstStyle/>
                    <a:p>
                      <a:pPr algn="l" fontAlgn="t"/>
                      <a:r>
                        <a:rPr lang="en-IN" sz="1200">
                          <a:effectLst/>
                        </a:rPr>
                        <a:t>\W</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200">
                          <a:effectLst/>
                        </a:rPr>
                        <a:t>Returns a match where the string DOES NOT contain any word characters</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200">
                          <a:effectLst/>
                        </a:rPr>
                        <a:t>"\W"</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r>
              <a:tr h="350467">
                <a:tc>
                  <a:txBody>
                    <a:bodyPr/>
                    <a:lstStyle/>
                    <a:p>
                      <a:pPr algn="l" fontAlgn="t"/>
                      <a:r>
                        <a:rPr lang="en-IN" sz="1200">
                          <a:effectLst/>
                        </a:rPr>
                        <a:t>\Z</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200">
                          <a:effectLst/>
                        </a:rPr>
                        <a:t>Returns a match if the specified characters are at the end of the string</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200" dirty="0">
                          <a:effectLst/>
                        </a:rPr>
                        <a:t>"Spain\Z"</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36536061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Title 1"/>
          <p:cNvSpPr>
            <a:spLocks noGrp="1"/>
          </p:cNvSpPr>
          <p:nvPr>
            <p:ph type="title"/>
          </p:nvPr>
        </p:nvSpPr>
        <p:spPr/>
        <p:txBody>
          <a:bodyPr/>
          <a:lstStyle/>
          <a:p>
            <a:r>
              <a:rPr lang="en-IN" altLang="en-US" smtClean="0">
                <a:ea typeface="ＭＳ Ｐゴシック" panose="020B0600070205080204" pitchFamily="34" charset="-128"/>
              </a:rPr>
              <a:t>Regular Expressions</a:t>
            </a:r>
          </a:p>
        </p:txBody>
      </p:sp>
      <p:sp>
        <p:nvSpPr>
          <p:cNvPr id="198660"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45DC6DAD-2596-41DE-B478-AA80F3B54720}" type="slidenum">
              <a:rPr lang="en-US" altLang="en-US" sz="1400" smtClean="0"/>
              <a:pPr>
                <a:spcBef>
                  <a:spcPct val="0"/>
                </a:spcBef>
                <a:buFontTx/>
                <a:buNone/>
              </a:pPr>
              <a:t>26</a:t>
            </a:fld>
            <a:endParaRPr lang="en-US" altLang="en-US" sz="1400" smtClean="0"/>
          </a:p>
        </p:txBody>
      </p:sp>
      <p:graphicFrame>
        <p:nvGraphicFramePr>
          <p:cNvPr id="3" name="Table 2"/>
          <p:cNvGraphicFramePr>
            <a:graphicFrameLocks noGrp="1"/>
          </p:cNvGraphicFramePr>
          <p:nvPr/>
        </p:nvGraphicFramePr>
        <p:xfrm>
          <a:off x="388938" y="1524000"/>
          <a:ext cx="8496300" cy="4660898"/>
        </p:xfrm>
        <a:graphic>
          <a:graphicData uri="http://schemas.openxmlformats.org/drawingml/2006/table">
            <a:tbl>
              <a:tblPr/>
              <a:tblGrid>
                <a:gridCol w="1045270"/>
                <a:gridCol w="7451030"/>
              </a:tblGrid>
              <a:tr h="516625">
                <a:tc>
                  <a:txBody>
                    <a:bodyPr/>
                    <a:lstStyle/>
                    <a:p>
                      <a:pPr algn="l" fontAlgn="t"/>
                      <a:r>
                        <a:rPr lang="en-IN" sz="1400" dirty="0">
                          <a:effectLst/>
                        </a:rPr>
                        <a:t>Set</a:t>
                      </a:r>
                    </a:p>
                  </a:txBody>
                  <a:tcPr marL="92356"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400" dirty="0">
                          <a:effectLst/>
                        </a:rPr>
                        <a:t>Description</a:t>
                      </a:r>
                    </a:p>
                  </a:txBody>
                  <a:tcPr marL="46178"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r>
              <a:tr h="516625">
                <a:tc>
                  <a:txBody>
                    <a:bodyPr/>
                    <a:lstStyle/>
                    <a:p>
                      <a:pPr algn="l" fontAlgn="t"/>
                      <a:r>
                        <a:rPr lang="en-IN" sz="1400">
                          <a:effectLst/>
                        </a:rPr>
                        <a:t>[arn]</a:t>
                      </a:r>
                    </a:p>
                  </a:txBody>
                  <a:tcPr marL="92356"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400">
                          <a:effectLst/>
                        </a:rPr>
                        <a:t>Returns a match where one of the specified characters (a, r, or n) are present</a:t>
                      </a:r>
                    </a:p>
                  </a:txBody>
                  <a:tcPr marL="46178"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r>
              <a:tr h="516625">
                <a:tc>
                  <a:txBody>
                    <a:bodyPr/>
                    <a:lstStyle/>
                    <a:p>
                      <a:pPr algn="l" fontAlgn="t"/>
                      <a:r>
                        <a:rPr lang="en-IN" sz="1400">
                          <a:effectLst/>
                        </a:rPr>
                        <a:t>[a-n]</a:t>
                      </a:r>
                    </a:p>
                  </a:txBody>
                  <a:tcPr marL="92356"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400">
                          <a:effectLst/>
                        </a:rPr>
                        <a:t>Returns a match for any lower case character, alphabetically between a and n</a:t>
                      </a:r>
                    </a:p>
                  </a:txBody>
                  <a:tcPr marL="46178"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r>
              <a:tr h="516625">
                <a:tc>
                  <a:txBody>
                    <a:bodyPr/>
                    <a:lstStyle/>
                    <a:p>
                      <a:pPr algn="l" fontAlgn="t"/>
                      <a:r>
                        <a:rPr lang="en-IN" sz="1400">
                          <a:effectLst/>
                        </a:rPr>
                        <a:t>[^arn]</a:t>
                      </a:r>
                    </a:p>
                  </a:txBody>
                  <a:tcPr marL="92356"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400">
                          <a:effectLst/>
                        </a:rPr>
                        <a:t>Returns a match for any character EXCEPT a, r, and n</a:t>
                      </a:r>
                    </a:p>
                  </a:txBody>
                  <a:tcPr marL="46178"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r>
              <a:tr h="516625">
                <a:tc>
                  <a:txBody>
                    <a:bodyPr/>
                    <a:lstStyle/>
                    <a:p>
                      <a:pPr algn="l" fontAlgn="t"/>
                      <a:r>
                        <a:rPr lang="en-IN" sz="1400">
                          <a:effectLst/>
                        </a:rPr>
                        <a:t>[0123]</a:t>
                      </a:r>
                    </a:p>
                  </a:txBody>
                  <a:tcPr marL="92356"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400">
                          <a:effectLst/>
                        </a:rPr>
                        <a:t>Returns a match where any of the specified digits (0, 1, 2, or 3) are present</a:t>
                      </a:r>
                    </a:p>
                  </a:txBody>
                  <a:tcPr marL="46178"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r>
              <a:tr h="516625">
                <a:tc>
                  <a:txBody>
                    <a:bodyPr/>
                    <a:lstStyle/>
                    <a:p>
                      <a:pPr algn="l" fontAlgn="t"/>
                      <a:r>
                        <a:rPr lang="en-IN" sz="1400">
                          <a:effectLst/>
                        </a:rPr>
                        <a:t>[0-9]</a:t>
                      </a:r>
                    </a:p>
                  </a:txBody>
                  <a:tcPr marL="92356"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400">
                          <a:effectLst/>
                        </a:rPr>
                        <a:t>Returns a match for any digit between 0 and 9</a:t>
                      </a:r>
                    </a:p>
                  </a:txBody>
                  <a:tcPr marL="46178"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r>
              <a:tr h="516625">
                <a:tc>
                  <a:txBody>
                    <a:bodyPr/>
                    <a:lstStyle/>
                    <a:p>
                      <a:pPr algn="l" fontAlgn="t"/>
                      <a:r>
                        <a:rPr lang="en-IN" sz="1400">
                          <a:effectLst/>
                        </a:rPr>
                        <a:t>[0-5][0-9]</a:t>
                      </a:r>
                    </a:p>
                  </a:txBody>
                  <a:tcPr marL="92356"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400">
                          <a:effectLst/>
                        </a:rPr>
                        <a:t>Returns a match for any two-digit numbers from 00 and 59</a:t>
                      </a:r>
                    </a:p>
                  </a:txBody>
                  <a:tcPr marL="46178"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r>
              <a:tr h="516625">
                <a:tc>
                  <a:txBody>
                    <a:bodyPr/>
                    <a:lstStyle/>
                    <a:p>
                      <a:pPr algn="l" fontAlgn="t"/>
                      <a:r>
                        <a:rPr lang="en-IN" sz="1400">
                          <a:effectLst/>
                        </a:rPr>
                        <a:t>[a-zA-Z]</a:t>
                      </a:r>
                    </a:p>
                  </a:txBody>
                  <a:tcPr marL="92356"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400">
                          <a:effectLst/>
                        </a:rPr>
                        <a:t>Returns a match for any character alphabetically between a and z, lower case OR upper case</a:t>
                      </a:r>
                    </a:p>
                  </a:txBody>
                  <a:tcPr marL="46178"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r>
              <a:tr h="527898">
                <a:tc>
                  <a:txBody>
                    <a:bodyPr/>
                    <a:lstStyle/>
                    <a:p>
                      <a:pPr algn="l" fontAlgn="t"/>
                      <a:r>
                        <a:rPr lang="en-IN" sz="1400">
                          <a:effectLst/>
                        </a:rPr>
                        <a:t>[+]</a:t>
                      </a:r>
                    </a:p>
                  </a:txBody>
                  <a:tcPr marL="92356"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400" dirty="0">
                          <a:effectLst/>
                        </a:rPr>
                        <a:t>In sets, +, *, ., |, (), $,{} has no special meaning, so [+] means: return a match for any +character in the string</a:t>
                      </a:r>
                    </a:p>
                  </a:txBody>
                  <a:tcPr marL="46178"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24541156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Regular Expression</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3443201754"/>
              </p:ext>
            </p:extLst>
          </p:nvPr>
        </p:nvGraphicFramePr>
        <p:xfrm>
          <a:off x="457200" y="2209802"/>
          <a:ext cx="8228013" cy="2878929"/>
        </p:xfrm>
        <a:graphic>
          <a:graphicData uri="http://schemas.openxmlformats.org/drawingml/2006/table">
            <a:tbl>
              <a:tblPr/>
              <a:tblGrid>
                <a:gridCol w="2742671"/>
                <a:gridCol w="2742671"/>
                <a:gridCol w="2742671"/>
              </a:tblGrid>
              <a:tr h="550384">
                <a:tc>
                  <a:txBody>
                    <a:bodyPr/>
                    <a:lstStyle/>
                    <a:p>
                      <a:pPr algn="l"/>
                      <a:r>
                        <a:rPr lang="en-IN" b="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r>
              <a:tr h="465709">
                <a:tc rowSpan="5">
                  <a:txBody>
                    <a:bodyPr/>
                    <a:lstStyle/>
                    <a:p>
                      <a:r>
                        <a:rPr lang="en-IN">
                          <a:effectLst/>
                        </a:rPr>
                        <a:t>^a...s$</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abs</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465709">
                <a:tc vMerge="1">
                  <a:txBody>
                    <a:bodyPr/>
                    <a:lstStyle/>
                    <a:p>
                      <a:endParaRPr lang="en-IN"/>
                    </a:p>
                  </a:txBody>
                  <a:tcPr/>
                </a:tc>
                <a:tc>
                  <a:txBody>
                    <a:bodyPr/>
                    <a:lstStyle/>
                    <a:p>
                      <a:r>
                        <a:rPr lang="en-IN">
                          <a:effectLst/>
                        </a:rPr>
                        <a:t>alias</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465709">
                <a:tc vMerge="1">
                  <a:txBody>
                    <a:bodyPr/>
                    <a:lstStyle/>
                    <a:p>
                      <a:endParaRPr lang="en-IN"/>
                    </a:p>
                  </a:txBody>
                  <a:tcPr/>
                </a:tc>
                <a:tc>
                  <a:txBody>
                    <a:bodyPr/>
                    <a:lstStyle/>
                    <a:p>
                      <a:r>
                        <a:rPr lang="en-IN">
                          <a:effectLst/>
                        </a:rPr>
                        <a:t>abyss</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465709">
                <a:tc vMerge="1">
                  <a:txBody>
                    <a:bodyPr/>
                    <a:lstStyle/>
                    <a:p>
                      <a:endParaRPr lang="en-IN"/>
                    </a:p>
                  </a:txBody>
                  <a:tcPr/>
                </a:tc>
                <a:tc>
                  <a:txBody>
                    <a:bodyPr/>
                    <a:lstStyle/>
                    <a:p>
                      <a:r>
                        <a:rPr lang="en-IN">
                          <a:effectLst/>
                        </a:rPr>
                        <a:t>Alias</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465709">
                <a:tc vMerge="1">
                  <a:txBody>
                    <a:bodyPr/>
                    <a:lstStyle/>
                    <a:p>
                      <a:endParaRPr lang="en-IN"/>
                    </a:p>
                  </a:txBody>
                  <a:tcPr/>
                </a:tc>
                <a:tc>
                  <a:txBody>
                    <a:bodyPr/>
                    <a:lstStyle/>
                    <a:p>
                      <a:r>
                        <a:rPr lang="en-IN">
                          <a:effectLst/>
                        </a:rPr>
                        <a:t>An abacus</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dirty="0">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35283101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smtClean="0"/>
              <a:t/>
            </a:r>
            <a:br>
              <a:rPr lang="en-IN" dirty="0" smtClean="0"/>
            </a:br>
            <a:r>
              <a:rPr lang="en-IN" dirty="0" smtClean="0"/>
              <a:t>Regular Expression Meta Characters</a:t>
            </a:r>
            <a:r>
              <a:rPr lang="en-IN" dirty="0"/>
              <a:t/>
            </a:r>
            <a:br>
              <a:rPr lang="en-IN" dirty="0"/>
            </a:br>
            <a:endParaRPr lang="en-IN" dirty="0"/>
          </a:p>
        </p:txBody>
      </p:sp>
      <p:graphicFrame>
        <p:nvGraphicFramePr>
          <p:cNvPr id="2" name="Table 1"/>
          <p:cNvGraphicFramePr>
            <a:graphicFrameLocks noGrp="1"/>
          </p:cNvGraphicFramePr>
          <p:nvPr/>
        </p:nvGraphicFramePr>
        <p:xfrm>
          <a:off x="457200" y="2707481"/>
          <a:ext cx="8228013" cy="2171700"/>
        </p:xfrm>
        <a:graphic>
          <a:graphicData uri="http://schemas.openxmlformats.org/drawingml/2006/table">
            <a:tbl>
              <a:tblPr/>
              <a:tblGrid>
                <a:gridCol w="2742671"/>
                <a:gridCol w="2742671"/>
                <a:gridCol w="2742671"/>
              </a:tblGrid>
              <a:tr h="0">
                <a:tc>
                  <a:txBody>
                    <a:bodyPr/>
                    <a:lstStyle/>
                    <a:p>
                      <a:pPr algn="l"/>
                      <a:r>
                        <a:rPr lang="en-IN" b="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r>
              <a:tr h="0">
                <a:tc rowSpan="4">
                  <a:txBody>
                    <a:bodyPr/>
                    <a:lstStyle/>
                    <a:p>
                      <a:r>
                        <a:rPr lang="en-IN">
                          <a:effectLst/>
                        </a:rPr>
                        <a:t>[abc]</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a</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ac</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2 matches</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Hey Jude</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abc de ca</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dirty="0">
                          <a:effectLst/>
                        </a:rPr>
                        <a:t>5 matches</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bl>
          </a:graphicData>
        </a:graphic>
      </p:graphicFrame>
      <p:sp>
        <p:nvSpPr>
          <p:cNvPr id="8" name="TextBox 7"/>
          <p:cNvSpPr txBox="1"/>
          <p:nvPr/>
        </p:nvSpPr>
        <p:spPr>
          <a:xfrm>
            <a:off x="838200" y="1447800"/>
            <a:ext cx="6763390" cy="923330"/>
          </a:xfrm>
          <a:prstGeom prst="rect">
            <a:avLst/>
          </a:prstGeom>
          <a:noFill/>
        </p:spPr>
        <p:txBody>
          <a:bodyPr wrap="none" rtlCol="0">
            <a:spAutoFit/>
          </a:bodyPr>
          <a:lstStyle/>
          <a:p>
            <a:r>
              <a:rPr lang="en-US"/>
              <a:t>[] - Square brackets</a:t>
            </a:r>
          </a:p>
          <a:p>
            <a:endParaRPr lang="en-US"/>
          </a:p>
          <a:p>
            <a:r>
              <a:rPr lang="en-US"/>
              <a:t>Square brackets specifies a set of characters you wish to match.</a:t>
            </a:r>
            <a:endParaRPr lang="en-IN" dirty="0"/>
          </a:p>
        </p:txBody>
      </p:sp>
    </p:spTree>
    <p:extLst>
      <p:ext uri="{BB962C8B-B14F-4D97-AF65-F5344CB8AC3E}">
        <p14:creationId xmlns:p14="http://schemas.microsoft.com/office/powerpoint/2010/main" val="1995947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smtClean="0"/>
              <a:t/>
            </a:r>
            <a:br>
              <a:rPr lang="en-IN" dirty="0" smtClean="0"/>
            </a:br>
            <a:r>
              <a:rPr lang="en-IN" dirty="0" smtClean="0"/>
              <a:t>Regular Expression Meta Characters</a:t>
            </a:r>
            <a:r>
              <a:rPr lang="en-IN" dirty="0"/>
              <a:t/>
            </a:r>
            <a:br>
              <a:rPr lang="en-IN" dirty="0"/>
            </a:br>
            <a:endParaRPr lang="en-IN" dirty="0"/>
          </a:p>
        </p:txBody>
      </p:sp>
      <p:sp>
        <p:nvSpPr>
          <p:cNvPr id="6" name="TextBox 5"/>
          <p:cNvSpPr txBox="1"/>
          <p:nvPr/>
        </p:nvSpPr>
        <p:spPr>
          <a:xfrm>
            <a:off x="1295400" y="1752600"/>
            <a:ext cx="6247288" cy="923330"/>
          </a:xfrm>
          <a:prstGeom prst="rect">
            <a:avLst/>
          </a:prstGeom>
          <a:noFill/>
        </p:spPr>
        <p:txBody>
          <a:bodyPr wrap="none" rtlCol="0">
            <a:spAutoFit/>
          </a:bodyPr>
          <a:lstStyle/>
          <a:p>
            <a:r>
              <a:rPr lang="en-US"/>
              <a:t>. - Period</a:t>
            </a:r>
          </a:p>
          <a:p>
            <a:endParaRPr lang="en-US"/>
          </a:p>
          <a:p>
            <a:r>
              <a:rPr lang="en-US"/>
              <a:t>A period matches any single character (except newline '\n').</a:t>
            </a:r>
            <a:endParaRPr lang="en-IN" dirty="0"/>
          </a:p>
        </p:txBody>
      </p:sp>
      <p:graphicFrame>
        <p:nvGraphicFramePr>
          <p:cNvPr id="7" name="Table 6"/>
          <p:cNvGraphicFramePr>
            <a:graphicFrameLocks noGrp="1"/>
          </p:cNvGraphicFramePr>
          <p:nvPr>
            <p:extLst>
              <p:ext uri="{D42A27DB-BD31-4B8C-83A1-F6EECF244321}">
                <p14:modId xmlns:p14="http://schemas.microsoft.com/office/powerpoint/2010/main" val="1607100465"/>
              </p:ext>
            </p:extLst>
          </p:nvPr>
        </p:nvGraphicFramePr>
        <p:xfrm>
          <a:off x="483079" y="3276600"/>
          <a:ext cx="8228013" cy="2446020"/>
        </p:xfrm>
        <a:graphic>
          <a:graphicData uri="http://schemas.openxmlformats.org/drawingml/2006/table">
            <a:tbl>
              <a:tblPr/>
              <a:tblGrid>
                <a:gridCol w="2742671"/>
                <a:gridCol w="2742671"/>
                <a:gridCol w="2742671"/>
              </a:tblGrid>
              <a:tr h="0">
                <a:tc>
                  <a:txBody>
                    <a:bodyPr/>
                    <a:lstStyle/>
                    <a:p>
                      <a:pPr algn="l"/>
                      <a:r>
                        <a:rPr lang="en-IN" b="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r>
              <a:tr h="0">
                <a:tc rowSpan="4">
                  <a:txBody>
                    <a:bodyPr/>
                    <a:lstStyle/>
                    <a:p>
                      <a:r>
                        <a:rPr lang="en-IN">
                          <a:effectLst/>
                        </a:rPr>
                        <a:t>..</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a</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ac</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acd</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acde</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dirty="0">
                          <a:effectLst/>
                        </a:rPr>
                        <a:t>2 matches (contains 4 characters)</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11888642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b="1" dirty="0"/>
              <a:t>Goals</a:t>
            </a:r>
          </a:p>
          <a:p>
            <a:r>
              <a:rPr lang="en-US" dirty="0" smtClean="0"/>
              <a:t>Networking</a:t>
            </a:r>
          </a:p>
          <a:p>
            <a:r>
              <a:rPr lang="en-US" dirty="0" smtClean="0"/>
              <a:t>Threading</a:t>
            </a:r>
          </a:p>
          <a:p>
            <a:r>
              <a:rPr lang="en-US" dirty="0" smtClean="0"/>
              <a:t>Processes</a:t>
            </a:r>
          </a:p>
          <a:p>
            <a:r>
              <a:rPr lang="en-US" dirty="0" smtClean="0"/>
              <a:t>Signal Handling</a:t>
            </a:r>
          </a:p>
          <a:p>
            <a:r>
              <a:rPr lang="en-US" dirty="0" smtClean="0"/>
              <a:t>Unit Testing</a:t>
            </a:r>
          </a:p>
          <a:p>
            <a:r>
              <a:rPr lang="en-US" dirty="0" smtClean="0"/>
              <a:t>Image Handling</a:t>
            </a:r>
            <a:endParaRPr lang="en-US" dirty="0"/>
          </a:p>
        </p:txBody>
      </p:sp>
      <p:sp>
        <p:nvSpPr>
          <p:cNvPr id="3" name="Title 2"/>
          <p:cNvSpPr>
            <a:spLocks noGrp="1"/>
          </p:cNvSpPr>
          <p:nvPr>
            <p:ph type="title"/>
          </p:nvPr>
        </p:nvSpPr>
        <p:spPr/>
        <p:txBody>
          <a:bodyPr/>
          <a:lstStyle/>
          <a:p>
            <a:r>
              <a:rPr lang="en-IN" dirty="0" smtClean="0"/>
              <a:t>Python</a:t>
            </a:r>
            <a:endParaRPr lang="en-IN" dirty="0"/>
          </a:p>
        </p:txBody>
      </p:sp>
    </p:spTree>
    <p:extLst>
      <p:ext uri="{BB962C8B-B14F-4D97-AF65-F5344CB8AC3E}">
        <p14:creationId xmlns:p14="http://schemas.microsoft.com/office/powerpoint/2010/main" val="211539494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smtClean="0"/>
              <a:t/>
            </a:r>
            <a:br>
              <a:rPr lang="en-IN" dirty="0" smtClean="0"/>
            </a:br>
            <a:r>
              <a:rPr lang="en-IN" dirty="0" smtClean="0"/>
              <a:t>Regular Expression Meta Characters</a:t>
            </a:r>
            <a:r>
              <a:rPr lang="en-IN" dirty="0"/>
              <a:t/>
            </a:r>
            <a:br>
              <a:rPr lang="en-IN" dirty="0"/>
            </a:br>
            <a:endParaRPr lang="en-IN" dirty="0"/>
          </a:p>
        </p:txBody>
      </p:sp>
      <p:sp>
        <p:nvSpPr>
          <p:cNvPr id="6" name="TextBox 5"/>
          <p:cNvSpPr txBox="1"/>
          <p:nvPr/>
        </p:nvSpPr>
        <p:spPr>
          <a:xfrm>
            <a:off x="609422" y="1752600"/>
            <a:ext cx="7975325" cy="923330"/>
          </a:xfrm>
          <a:prstGeom prst="rect">
            <a:avLst/>
          </a:prstGeom>
          <a:noFill/>
        </p:spPr>
        <p:txBody>
          <a:bodyPr wrap="none" rtlCol="0">
            <a:spAutoFit/>
          </a:bodyPr>
          <a:lstStyle/>
          <a:p>
            <a:r>
              <a:rPr lang="en-US" dirty="0"/>
              <a:t>^ - Caret</a:t>
            </a:r>
          </a:p>
          <a:p>
            <a:endParaRPr lang="en-US" dirty="0"/>
          </a:p>
          <a:p>
            <a:r>
              <a:rPr lang="en-US" dirty="0"/>
              <a:t>The caret symbol ^ is used to check if a string starts with a certain character.</a:t>
            </a:r>
            <a:endParaRPr lang="en-IN" dirty="0"/>
          </a:p>
        </p:txBody>
      </p:sp>
      <p:graphicFrame>
        <p:nvGraphicFramePr>
          <p:cNvPr id="2" name="Table 1"/>
          <p:cNvGraphicFramePr>
            <a:graphicFrameLocks noGrp="1"/>
          </p:cNvGraphicFramePr>
          <p:nvPr>
            <p:extLst>
              <p:ext uri="{D42A27DB-BD31-4B8C-83A1-F6EECF244321}">
                <p14:modId xmlns:p14="http://schemas.microsoft.com/office/powerpoint/2010/main" val="2035305645"/>
              </p:ext>
            </p:extLst>
          </p:nvPr>
        </p:nvGraphicFramePr>
        <p:xfrm>
          <a:off x="484039" y="3124200"/>
          <a:ext cx="8228013" cy="3139440"/>
        </p:xfrm>
        <a:graphic>
          <a:graphicData uri="http://schemas.openxmlformats.org/drawingml/2006/table">
            <a:tbl>
              <a:tblPr/>
              <a:tblGrid>
                <a:gridCol w="2742671"/>
                <a:gridCol w="2742671"/>
                <a:gridCol w="2742671"/>
              </a:tblGrid>
              <a:tr h="0">
                <a:tc>
                  <a:txBody>
                    <a:bodyPr/>
                    <a:lstStyle/>
                    <a:p>
                      <a:pPr algn="l"/>
                      <a:r>
                        <a:rPr lang="en-IN" b="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r>
              <a:tr h="0">
                <a:tc rowSpan="3">
                  <a:txBody>
                    <a:bodyPr/>
                    <a:lstStyle/>
                    <a:p>
                      <a:r>
                        <a:rPr lang="en-IN">
                          <a:effectLst/>
                        </a:rPr>
                        <a:t>^a</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tcPr>
                </a:tc>
                <a:tc>
                  <a:txBody>
                    <a:bodyPr/>
                    <a:lstStyle/>
                    <a:p>
                      <a:r>
                        <a:rPr lang="en-IN">
                          <a:effectLst/>
                        </a:rPr>
                        <a:t>a</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tcPr>
                </a:tc>
              </a:tr>
              <a:tr h="0">
                <a:tc vMerge="1">
                  <a:txBody>
                    <a:bodyPr/>
                    <a:lstStyle/>
                    <a:p>
                      <a:endParaRPr lang="en-IN"/>
                    </a:p>
                  </a:txBody>
                  <a:tcPr/>
                </a:tc>
                <a:tc>
                  <a:txBody>
                    <a:bodyPr/>
                    <a:lstStyle/>
                    <a:p>
                      <a:r>
                        <a:rPr lang="en-IN">
                          <a:effectLst/>
                        </a:rPr>
                        <a:t>abc</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tcPr>
                </a:tc>
              </a:tr>
              <a:tr h="0">
                <a:tc vMerge="1">
                  <a:txBody>
                    <a:bodyPr/>
                    <a:lstStyle/>
                    <a:p>
                      <a:endParaRPr lang="en-IN"/>
                    </a:p>
                  </a:txBody>
                  <a:tcPr/>
                </a:tc>
                <a:tc>
                  <a:txBody>
                    <a:bodyPr/>
                    <a:lstStyle/>
                    <a:p>
                      <a:r>
                        <a:rPr lang="en-IN">
                          <a:effectLst/>
                        </a:rPr>
                        <a:t>bac</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tcPr>
                </a:tc>
                <a:tc>
                  <a:txBody>
                    <a:bodyPr/>
                    <a:lstStyle/>
                    <a:p>
                      <a:r>
                        <a:rPr lang="en-IN">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tcPr>
                </a:tc>
              </a:tr>
              <a:tr h="0">
                <a:tc rowSpan="2">
                  <a:txBody>
                    <a:bodyPr/>
                    <a:lstStyle/>
                    <a:p>
                      <a:r>
                        <a:rPr lang="en-IN">
                          <a:effectLst/>
                        </a:rPr>
                        <a:t>^ab</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tcPr>
                </a:tc>
                <a:tc>
                  <a:txBody>
                    <a:bodyPr/>
                    <a:lstStyle/>
                    <a:p>
                      <a:r>
                        <a:rPr lang="en-IN">
                          <a:effectLst/>
                        </a:rPr>
                        <a:t>abc</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tcPr>
                </a:tc>
              </a:tr>
              <a:tr h="0">
                <a:tc vMerge="1">
                  <a:txBody>
                    <a:bodyPr/>
                    <a:lstStyle/>
                    <a:p>
                      <a:endParaRPr lang="en-IN"/>
                    </a:p>
                  </a:txBody>
                  <a:tcPr/>
                </a:tc>
                <a:tc>
                  <a:txBody>
                    <a:bodyPr/>
                    <a:lstStyle/>
                    <a:p>
                      <a:r>
                        <a:rPr lang="en-IN">
                          <a:effectLst/>
                        </a:rPr>
                        <a:t>acb</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tcPr>
                </a:tc>
                <a:tc>
                  <a:txBody>
                    <a:bodyPr/>
                    <a:lstStyle/>
                    <a:p>
                      <a:r>
                        <a:rPr lang="en-US" dirty="0">
                          <a:effectLst/>
                        </a:rPr>
                        <a:t>No match (starts with a but not followed by b)</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71700452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smtClean="0"/>
              <a:t/>
            </a:r>
            <a:br>
              <a:rPr lang="en-IN" dirty="0" smtClean="0"/>
            </a:br>
            <a:r>
              <a:rPr lang="en-IN" dirty="0" smtClean="0"/>
              <a:t>Regular Expression Meta Characters</a:t>
            </a:r>
            <a:r>
              <a:rPr lang="en-IN" dirty="0"/>
              <a:t/>
            </a:r>
            <a:br>
              <a:rPr lang="en-IN" dirty="0"/>
            </a:br>
            <a:endParaRPr lang="en-IN" dirty="0"/>
          </a:p>
        </p:txBody>
      </p:sp>
      <p:sp>
        <p:nvSpPr>
          <p:cNvPr id="6" name="TextBox 5"/>
          <p:cNvSpPr txBox="1"/>
          <p:nvPr/>
        </p:nvSpPr>
        <p:spPr>
          <a:xfrm>
            <a:off x="609422" y="1752600"/>
            <a:ext cx="7975325" cy="923330"/>
          </a:xfrm>
          <a:prstGeom prst="rect">
            <a:avLst/>
          </a:prstGeom>
          <a:noFill/>
        </p:spPr>
        <p:txBody>
          <a:bodyPr wrap="none" rtlCol="0">
            <a:spAutoFit/>
          </a:bodyPr>
          <a:lstStyle/>
          <a:p>
            <a:r>
              <a:rPr lang="en-US" dirty="0"/>
              <a:t>$ - Dollar</a:t>
            </a:r>
          </a:p>
          <a:p>
            <a:endParaRPr lang="en-US" dirty="0"/>
          </a:p>
          <a:p>
            <a:r>
              <a:rPr lang="en-US" dirty="0"/>
              <a:t>The dollar symbol $ is used to check if a string ends with a certain character..</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2254166923"/>
              </p:ext>
            </p:extLst>
          </p:nvPr>
        </p:nvGraphicFramePr>
        <p:xfrm>
          <a:off x="392677" y="3472855"/>
          <a:ext cx="8228013" cy="1752600"/>
        </p:xfrm>
        <a:graphic>
          <a:graphicData uri="http://schemas.openxmlformats.org/drawingml/2006/table">
            <a:tbl>
              <a:tblPr/>
              <a:tblGrid>
                <a:gridCol w="2742671"/>
                <a:gridCol w="2742671"/>
                <a:gridCol w="2742671"/>
              </a:tblGrid>
              <a:tr h="0">
                <a:tc>
                  <a:txBody>
                    <a:bodyPr/>
                    <a:lstStyle/>
                    <a:p>
                      <a:pPr algn="l"/>
                      <a:r>
                        <a:rPr lang="en-IN" b="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r>
              <a:tr h="0">
                <a:tc rowSpan="3">
                  <a:txBody>
                    <a:bodyPr/>
                    <a:lstStyle/>
                    <a:p>
                      <a:r>
                        <a:rPr lang="en-IN">
                          <a:effectLst/>
                        </a:rPr>
                        <a:t>a$</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a</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formula</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cab</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dirty="0">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13200084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smtClean="0"/>
              <a:t/>
            </a:r>
            <a:br>
              <a:rPr lang="en-IN" dirty="0" smtClean="0"/>
            </a:br>
            <a:r>
              <a:rPr lang="en-IN" dirty="0" smtClean="0"/>
              <a:t>Regular Expression Meta Characters</a:t>
            </a:r>
            <a:r>
              <a:rPr lang="en-IN" dirty="0"/>
              <a:t/>
            </a:r>
            <a:br>
              <a:rPr lang="en-IN" dirty="0"/>
            </a:br>
            <a:endParaRPr lang="en-IN" dirty="0"/>
          </a:p>
        </p:txBody>
      </p:sp>
      <p:sp>
        <p:nvSpPr>
          <p:cNvPr id="6" name="TextBox 5"/>
          <p:cNvSpPr txBox="1"/>
          <p:nvPr/>
        </p:nvSpPr>
        <p:spPr>
          <a:xfrm>
            <a:off x="609422" y="1752600"/>
            <a:ext cx="7975325" cy="923330"/>
          </a:xfrm>
          <a:prstGeom prst="rect">
            <a:avLst/>
          </a:prstGeom>
          <a:noFill/>
        </p:spPr>
        <p:txBody>
          <a:bodyPr wrap="none" rtlCol="0">
            <a:spAutoFit/>
          </a:bodyPr>
          <a:lstStyle/>
          <a:p>
            <a:r>
              <a:rPr lang="en-US" dirty="0"/>
              <a:t>* - Star</a:t>
            </a:r>
          </a:p>
          <a:p>
            <a:endParaRPr lang="en-US" dirty="0"/>
          </a:p>
          <a:p>
            <a:r>
              <a:rPr lang="en-US" dirty="0"/>
              <a:t>The star symbol * matches zero or more occurrences of the pattern left to it..</a:t>
            </a:r>
            <a:endParaRPr lang="en-IN" dirty="0"/>
          </a:p>
        </p:txBody>
      </p:sp>
      <p:graphicFrame>
        <p:nvGraphicFramePr>
          <p:cNvPr id="2" name="Table 1"/>
          <p:cNvGraphicFramePr>
            <a:graphicFrameLocks noGrp="1"/>
          </p:cNvGraphicFramePr>
          <p:nvPr>
            <p:extLst>
              <p:ext uri="{D42A27DB-BD31-4B8C-83A1-F6EECF244321}">
                <p14:modId xmlns:p14="http://schemas.microsoft.com/office/powerpoint/2010/main" val="2840857791"/>
              </p:ext>
            </p:extLst>
          </p:nvPr>
        </p:nvGraphicFramePr>
        <p:xfrm>
          <a:off x="572041" y="3048000"/>
          <a:ext cx="8228013" cy="2865120"/>
        </p:xfrm>
        <a:graphic>
          <a:graphicData uri="http://schemas.openxmlformats.org/drawingml/2006/table">
            <a:tbl>
              <a:tblPr/>
              <a:tblGrid>
                <a:gridCol w="2742671"/>
                <a:gridCol w="2742671"/>
                <a:gridCol w="2742671"/>
              </a:tblGrid>
              <a:tr h="0">
                <a:tc>
                  <a:txBody>
                    <a:bodyPr/>
                    <a:lstStyle/>
                    <a:p>
                      <a:pPr algn="l"/>
                      <a:r>
                        <a:rPr lang="en-IN" b="0" dirty="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r>
              <a:tr h="0">
                <a:tc rowSpan="5">
                  <a:txBody>
                    <a:bodyPr/>
                    <a:lstStyle/>
                    <a:p>
                      <a:r>
                        <a:rPr lang="en-IN">
                          <a:effectLst/>
                        </a:rPr>
                        <a:t>ma*n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mn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man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maaan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main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US">
                          <a:effectLst/>
                        </a:rPr>
                        <a:t>No match (a is not followed by 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woman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dirty="0">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4941607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smtClean="0"/>
              <a:t/>
            </a:r>
            <a:br>
              <a:rPr lang="en-IN" dirty="0" smtClean="0"/>
            </a:br>
            <a:r>
              <a:rPr lang="en-IN" dirty="0" smtClean="0"/>
              <a:t>Regular Expression Meta Characters</a:t>
            </a:r>
            <a:r>
              <a:rPr lang="en-IN" dirty="0"/>
              <a:t/>
            </a:r>
            <a:br>
              <a:rPr lang="en-IN" dirty="0"/>
            </a:br>
            <a:endParaRPr lang="en-IN" dirty="0"/>
          </a:p>
        </p:txBody>
      </p:sp>
      <p:sp>
        <p:nvSpPr>
          <p:cNvPr id="6" name="TextBox 5"/>
          <p:cNvSpPr txBox="1"/>
          <p:nvPr/>
        </p:nvSpPr>
        <p:spPr>
          <a:xfrm>
            <a:off x="609422" y="1752600"/>
            <a:ext cx="7923964" cy="923330"/>
          </a:xfrm>
          <a:prstGeom prst="rect">
            <a:avLst/>
          </a:prstGeom>
          <a:noFill/>
        </p:spPr>
        <p:txBody>
          <a:bodyPr wrap="none" rtlCol="0">
            <a:spAutoFit/>
          </a:bodyPr>
          <a:lstStyle/>
          <a:p>
            <a:r>
              <a:rPr lang="en-US" dirty="0"/>
              <a:t>+ - Plus</a:t>
            </a:r>
          </a:p>
          <a:p>
            <a:endParaRPr lang="en-US" dirty="0"/>
          </a:p>
          <a:p>
            <a:r>
              <a:rPr lang="en-US" dirty="0"/>
              <a:t>The plus symbol + matches one or more occurrences of the pattern left to it</a:t>
            </a:r>
            <a:r>
              <a:rPr lang="en-US" dirty="0" smtClean="0"/>
              <a:t>.</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282692020"/>
              </p:ext>
            </p:extLst>
          </p:nvPr>
        </p:nvGraphicFramePr>
        <p:xfrm>
          <a:off x="636739" y="3048000"/>
          <a:ext cx="8228013" cy="3139440"/>
        </p:xfrm>
        <a:graphic>
          <a:graphicData uri="http://schemas.openxmlformats.org/drawingml/2006/table">
            <a:tbl>
              <a:tblPr/>
              <a:tblGrid>
                <a:gridCol w="2742671"/>
                <a:gridCol w="2742671"/>
                <a:gridCol w="2742671"/>
              </a:tblGrid>
              <a:tr h="0">
                <a:tc>
                  <a:txBody>
                    <a:bodyPr/>
                    <a:lstStyle/>
                    <a:p>
                      <a:pPr algn="l"/>
                      <a:r>
                        <a:rPr lang="en-IN" b="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r>
              <a:tr h="0">
                <a:tc rowSpan="5">
                  <a:txBody>
                    <a:bodyPr/>
                    <a:lstStyle/>
                    <a:p>
                      <a:r>
                        <a:rPr lang="en-IN">
                          <a:effectLst/>
                        </a:rPr>
                        <a:t>ma+n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mn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No match (no a character)</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man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maaan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main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US">
                          <a:effectLst/>
                        </a:rPr>
                        <a:t>No match (a is not followed by 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woman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dirty="0">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23334129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smtClean="0"/>
              <a:t/>
            </a:r>
            <a:br>
              <a:rPr lang="en-IN" dirty="0" smtClean="0"/>
            </a:br>
            <a:r>
              <a:rPr lang="en-IN" dirty="0" smtClean="0"/>
              <a:t>Regular Expression Meta Characters</a:t>
            </a:r>
            <a:r>
              <a:rPr lang="en-IN" dirty="0"/>
              <a:t/>
            </a:r>
            <a:br>
              <a:rPr lang="en-IN" dirty="0"/>
            </a:br>
            <a:endParaRPr lang="en-IN" dirty="0"/>
          </a:p>
        </p:txBody>
      </p:sp>
      <p:sp>
        <p:nvSpPr>
          <p:cNvPr id="6" name="TextBox 5"/>
          <p:cNvSpPr txBox="1"/>
          <p:nvPr/>
        </p:nvSpPr>
        <p:spPr>
          <a:xfrm>
            <a:off x="375188" y="1752600"/>
            <a:ext cx="8751114" cy="923330"/>
          </a:xfrm>
          <a:prstGeom prst="rect">
            <a:avLst/>
          </a:prstGeom>
          <a:noFill/>
        </p:spPr>
        <p:txBody>
          <a:bodyPr wrap="none" rtlCol="0">
            <a:spAutoFit/>
          </a:bodyPr>
          <a:lstStyle/>
          <a:p>
            <a:r>
              <a:rPr lang="en-US" dirty="0"/>
              <a:t>? - Question Mark</a:t>
            </a:r>
          </a:p>
          <a:p>
            <a:endParaRPr lang="en-US" dirty="0"/>
          </a:p>
          <a:p>
            <a:r>
              <a:rPr lang="en-US" dirty="0"/>
              <a:t>The question mark symbol ? matches zero or one occurrence of the pattern left to it.</a:t>
            </a:r>
          </a:p>
        </p:txBody>
      </p:sp>
      <p:graphicFrame>
        <p:nvGraphicFramePr>
          <p:cNvPr id="2" name="Table 1"/>
          <p:cNvGraphicFramePr>
            <a:graphicFrameLocks noGrp="1"/>
          </p:cNvGraphicFramePr>
          <p:nvPr>
            <p:extLst>
              <p:ext uri="{D42A27DB-BD31-4B8C-83A1-F6EECF244321}">
                <p14:modId xmlns:p14="http://schemas.microsoft.com/office/powerpoint/2010/main" val="3869703006"/>
              </p:ext>
            </p:extLst>
          </p:nvPr>
        </p:nvGraphicFramePr>
        <p:xfrm>
          <a:off x="489790" y="3048000"/>
          <a:ext cx="8228013" cy="3139440"/>
        </p:xfrm>
        <a:graphic>
          <a:graphicData uri="http://schemas.openxmlformats.org/drawingml/2006/table">
            <a:tbl>
              <a:tblPr/>
              <a:tblGrid>
                <a:gridCol w="2742671"/>
                <a:gridCol w="2742671"/>
                <a:gridCol w="2742671"/>
              </a:tblGrid>
              <a:tr h="0">
                <a:tc>
                  <a:txBody>
                    <a:bodyPr/>
                    <a:lstStyle/>
                    <a:p>
                      <a:pPr algn="l"/>
                      <a:r>
                        <a:rPr lang="en-IN" b="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r>
              <a:tr h="0">
                <a:tc rowSpan="5">
                  <a:txBody>
                    <a:bodyPr/>
                    <a:lstStyle/>
                    <a:p>
                      <a:r>
                        <a:rPr lang="en-IN">
                          <a:effectLst/>
                        </a:rPr>
                        <a:t>ma?n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mn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man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maaan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US">
                          <a:effectLst/>
                        </a:rPr>
                        <a:t>No match (more than one a character)</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main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US">
                          <a:effectLst/>
                        </a:rPr>
                        <a:t>No match (a is not followed by 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woman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dirty="0">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9621416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smtClean="0"/>
              <a:t/>
            </a:r>
            <a:br>
              <a:rPr lang="en-IN" dirty="0" smtClean="0"/>
            </a:br>
            <a:r>
              <a:rPr lang="en-IN" dirty="0" smtClean="0"/>
              <a:t>Regular Expression Meta Characters</a:t>
            </a:r>
            <a:r>
              <a:rPr lang="en-IN" dirty="0"/>
              <a:t/>
            </a:r>
            <a:br>
              <a:rPr lang="en-IN" dirty="0"/>
            </a:br>
            <a:endParaRPr lang="en-IN" dirty="0"/>
          </a:p>
        </p:txBody>
      </p:sp>
      <p:sp>
        <p:nvSpPr>
          <p:cNvPr id="6" name="TextBox 5"/>
          <p:cNvSpPr txBox="1"/>
          <p:nvPr/>
        </p:nvSpPr>
        <p:spPr>
          <a:xfrm>
            <a:off x="375189" y="1752600"/>
            <a:ext cx="8464012" cy="1200329"/>
          </a:xfrm>
          <a:prstGeom prst="rect">
            <a:avLst/>
          </a:prstGeom>
          <a:noFill/>
        </p:spPr>
        <p:txBody>
          <a:bodyPr wrap="square" rtlCol="0">
            <a:spAutoFit/>
          </a:bodyPr>
          <a:lstStyle/>
          <a:p>
            <a:r>
              <a:rPr lang="en-US" dirty="0"/>
              <a:t>{} - Braces</a:t>
            </a:r>
          </a:p>
          <a:p>
            <a:endParaRPr lang="en-US" dirty="0"/>
          </a:p>
          <a:p>
            <a:r>
              <a:rPr lang="en-US" dirty="0"/>
              <a:t>Consider this code: {</a:t>
            </a:r>
            <a:r>
              <a:rPr lang="en-US" dirty="0" err="1"/>
              <a:t>n,m</a:t>
            </a:r>
            <a:r>
              <a:rPr lang="en-US" dirty="0"/>
              <a:t>}. This means at least n, and at most m repetitions of the pattern left to it.</a:t>
            </a:r>
          </a:p>
        </p:txBody>
      </p:sp>
      <p:graphicFrame>
        <p:nvGraphicFramePr>
          <p:cNvPr id="4" name="Table 3"/>
          <p:cNvGraphicFramePr>
            <a:graphicFrameLocks noGrp="1"/>
          </p:cNvGraphicFramePr>
          <p:nvPr>
            <p:extLst>
              <p:ext uri="{D42A27DB-BD31-4B8C-83A1-F6EECF244321}">
                <p14:modId xmlns:p14="http://schemas.microsoft.com/office/powerpoint/2010/main" val="547087577"/>
              </p:ext>
            </p:extLst>
          </p:nvPr>
        </p:nvGraphicFramePr>
        <p:xfrm>
          <a:off x="438283" y="3200400"/>
          <a:ext cx="8228013" cy="2720340"/>
        </p:xfrm>
        <a:graphic>
          <a:graphicData uri="http://schemas.openxmlformats.org/drawingml/2006/table">
            <a:tbl>
              <a:tblPr/>
              <a:tblGrid>
                <a:gridCol w="2742671"/>
                <a:gridCol w="2742671"/>
                <a:gridCol w="2742671"/>
              </a:tblGrid>
              <a:tr h="0">
                <a:tc>
                  <a:txBody>
                    <a:bodyPr/>
                    <a:lstStyle/>
                    <a:p>
                      <a:pPr algn="l"/>
                      <a:r>
                        <a:rPr lang="en-IN" b="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r>
              <a:tr h="0">
                <a:tc rowSpan="4">
                  <a:txBody>
                    <a:bodyPr/>
                    <a:lstStyle/>
                    <a:p>
                      <a:r>
                        <a:rPr lang="en-IN">
                          <a:effectLst/>
                        </a:rPr>
                        <a:t>a{2,3}</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abc dat</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abc daat</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 match (at d</a:t>
                      </a:r>
                      <a:r>
                        <a:rPr lang="en-IN" u="sng">
                          <a:effectLst/>
                        </a:rPr>
                        <a:t>aa</a:t>
                      </a:r>
                      <a:r>
                        <a:rPr lang="en-IN">
                          <a:effectLst/>
                        </a:rPr>
                        <a:t>t)</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aabc daaat</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US">
                          <a:effectLst/>
                        </a:rPr>
                        <a:t>2 matches (at </a:t>
                      </a:r>
                      <a:r>
                        <a:rPr lang="en-US" u="sng">
                          <a:effectLst/>
                        </a:rPr>
                        <a:t>aa</a:t>
                      </a:r>
                      <a:r>
                        <a:rPr lang="en-US">
                          <a:effectLst/>
                        </a:rPr>
                        <a:t>bc and d</a:t>
                      </a:r>
                      <a:r>
                        <a:rPr lang="en-US" u="sng">
                          <a:effectLst/>
                        </a:rPr>
                        <a:t>aaa</a:t>
                      </a:r>
                      <a:r>
                        <a:rPr lang="en-US">
                          <a:effectLst/>
                        </a:rPr>
                        <a:t>t)</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aabc daaaat</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US" dirty="0">
                          <a:effectLst/>
                        </a:rPr>
                        <a:t>2 matches (at </a:t>
                      </a:r>
                      <a:r>
                        <a:rPr lang="en-US" u="sng" dirty="0" err="1">
                          <a:effectLst/>
                        </a:rPr>
                        <a:t>aa</a:t>
                      </a:r>
                      <a:r>
                        <a:rPr lang="en-US" dirty="0" err="1">
                          <a:effectLst/>
                        </a:rPr>
                        <a:t>bc</a:t>
                      </a:r>
                      <a:r>
                        <a:rPr lang="en-US" dirty="0">
                          <a:effectLst/>
                        </a:rPr>
                        <a:t> and </a:t>
                      </a:r>
                      <a:r>
                        <a:rPr lang="en-US" dirty="0" err="1">
                          <a:effectLst/>
                        </a:rPr>
                        <a:t>d</a:t>
                      </a:r>
                      <a:r>
                        <a:rPr lang="en-US" u="sng" dirty="0" err="1">
                          <a:effectLst/>
                        </a:rPr>
                        <a:t>aaa</a:t>
                      </a:r>
                      <a:r>
                        <a:rPr lang="en-US" dirty="0" err="1">
                          <a:effectLst/>
                        </a:rPr>
                        <a:t>at</a:t>
                      </a:r>
                      <a:r>
                        <a:rPr lang="en-US" dirty="0">
                          <a:effectLst/>
                        </a:rPr>
                        <a:t>)</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21571062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smtClean="0"/>
              <a:t/>
            </a:r>
            <a:br>
              <a:rPr lang="en-IN" dirty="0" smtClean="0"/>
            </a:br>
            <a:r>
              <a:rPr lang="en-IN" dirty="0" smtClean="0"/>
              <a:t>Regular Expression Meta Characters</a:t>
            </a:r>
            <a:r>
              <a:rPr lang="en-IN" dirty="0"/>
              <a:t/>
            </a:r>
            <a:br>
              <a:rPr lang="en-IN" dirty="0"/>
            </a:br>
            <a:endParaRPr lang="en-IN" dirty="0"/>
          </a:p>
        </p:txBody>
      </p:sp>
      <p:sp>
        <p:nvSpPr>
          <p:cNvPr id="6" name="TextBox 5"/>
          <p:cNvSpPr txBox="1"/>
          <p:nvPr/>
        </p:nvSpPr>
        <p:spPr>
          <a:xfrm>
            <a:off x="409695" y="1295400"/>
            <a:ext cx="8464012" cy="1754326"/>
          </a:xfrm>
          <a:prstGeom prst="rect">
            <a:avLst/>
          </a:prstGeom>
          <a:noFill/>
        </p:spPr>
        <p:txBody>
          <a:bodyPr wrap="square" rtlCol="0">
            <a:spAutoFit/>
          </a:bodyPr>
          <a:lstStyle/>
          <a:p>
            <a:r>
              <a:rPr lang="en-US" dirty="0"/>
              <a:t>Special Sequences</a:t>
            </a:r>
          </a:p>
          <a:p>
            <a:endParaRPr lang="en-US" dirty="0"/>
          </a:p>
          <a:p>
            <a:r>
              <a:rPr lang="en-US" dirty="0"/>
              <a:t>Special sequences make commonly used patterns easier to write. Here's a list of special sequences:</a:t>
            </a:r>
          </a:p>
          <a:p>
            <a:endParaRPr lang="en-US" dirty="0"/>
          </a:p>
          <a:p>
            <a:r>
              <a:rPr lang="en-US" dirty="0"/>
              <a:t>\A - Matches if the specified characters are at the start of a string.</a:t>
            </a:r>
          </a:p>
        </p:txBody>
      </p:sp>
      <p:graphicFrame>
        <p:nvGraphicFramePr>
          <p:cNvPr id="2" name="Table 1"/>
          <p:cNvGraphicFramePr>
            <a:graphicFrameLocks noGrp="1"/>
          </p:cNvGraphicFramePr>
          <p:nvPr>
            <p:extLst>
              <p:ext uri="{D42A27DB-BD31-4B8C-83A1-F6EECF244321}">
                <p14:modId xmlns:p14="http://schemas.microsoft.com/office/powerpoint/2010/main" val="2082208837"/>
              </p:ext>
            </p:extLst>
          </p:nvPr>
        </p:nvGraphicFramePr>
        <p:xfrm>
          <a:off x="414008" y="3505200"/>
          <a:ext cx="8228013" cy="1333500"/>
        </p:xfrm>
        <a:graphic>
          <a:graphicData uri="http://schemas.openxmlformats.org/drawingml/2006/table">
            <a:tbl>
              <a:tblPr/>
              <a:tblGrid>
                <a:gridCol w="2742671"/>
                <a:gridCol w="2742671"/>
                <a:gridCol w="2742671"/>
              </a:tblGrid>
              <a:tr h="0">
                <a:tc>
                  <a:txBody>
                    <a:bodyPr/>
                    <a:lstStyle/>
                    <a:p>
                      <a:pPr algn="l"/>
                      <a:r>
                        <a:rPr lang="en-IN" b="0" dirty="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r>
              <a:tr h="0">
                <a:tc rowSpan="2">
                  <a:txBody>
                    <a:bodyPr/>
                    <a:lstStyle/>
                    <a:p>
                      <a:r>
                        <a:rPr lang="en-IN" dirty="0">
                          <a:effectLst/>
                        </a:rPr>
                        <a:t>\</a:t>
                      </a:r>
                      <a:r>
                        <a:rPr lang="en-IN" dirty="0" err="1">
                          <a:effectLst/>
                        </a:rPr>
                        <a:t>Athe</a:t>
                      </a:r>
                      <a:endParaRPr lang="en-IN" dirty="0">
                        <a:effectLst/>
                      </a:endParaRP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the sun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In the sun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dirty="0">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5154443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smtClean="0"/>
              <a:t/>
            </a:r>
            <a:br>
              <a:rPr lang="en-IN" dirty="0" smtClean="0"/>
            </a:br>
            <a:r>
              <a:rPr lang="en-IN" dirty="0" smtClean="0"/>
              <a:t>Regular Expression Meta Characters</a:t>
            </a:r>
            <a:r>
              <a:rPr lang="en-IN" dirty="0"/>
              <a:t/>
            </a:r>
            <a:br>
              <a:rPr lang="en-IN" dirty="0"/>
            </a:br>
            <a:endParaRPr lang="en-IN" dirty="0"/>
          </a:p>
        </p:txBody>
      </p:sp>
      <p:sp>
        <p:nvSpPr>
          <p:cNvPr id="6" name="TextBox 5"/>
          <p:cNvSpPr txBox="1"/>
          <p:nvPr/>
        </p:nvSpPr>
        <p:spPr>
          <a:xfrm>
            <a:off x="414008" y="1664732"/>
            <a:ext cx="8464012" cy="369332"/>
          </a:xfrm>
          <a:prstGeom prst="rect">
            <a:avLst/>
          </a:prstGeom>
          <a:noFill/>
        </p:spPr>
        <p:txBody>
          <a:bodyPr wrap="square" rtlCol="0">
            <a:spAutoFit/>
          </a:bodyPr>
          <a:lstStyle/>
          <a:p>
            <a:r>
              <a:rPr lang="en-US" dirty="0"/>
              <a:t>\b - Matches if the specified characters are at the beginning or end of a word.</a:t>
            </a:r>
          </a:p>
        </p:txBody>
      </p:sp>
      <p:graphicFrame>
        <p:nvGraphicFramePr>
          <p:cNvPr id="4" name="Table 3"/>
          <p:cNvGraphicFramePr>
            <a:graphicFrameLocks noGrp="1"/>
          </p:cNvGraphicFramePr>
          <p:nvPr/>
        </p:nvGraphicFramePr>
        <p:xfrm>
          <a:off x="457200" y="2288381"/>
          <a:ext cx="8228013" cy="3009900"/>
        </p:xfrm>
        <a:graphic>
          <a:graphicData uri="http://schemas.openxmlformats.org/drawingml/2006/table">
            <a:tbl>
              <a:tblPr/>
              <a:tblGrid>
                <a:gridCol w="2742671"/>
                <a:gridCol w="2742671"/>
                <a:gridCol w="2742671"/>
              </a:tblGrid>
              <a:tr h="0">
                <a:tc>
                  <a:txBody>
                    <a:bodyPr/>
                    <a:lstStyle/>
                    <a:p>
                      <a:pPr algn="l"/>
                      <a:r>
                        <a:rPr lang="en-IN" b="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r>
              <a:tr h="0">
                <a:tc rowSpan="3">
                  <a:txBody>
                    <a:bodyPr/>
                    <a:lstStyle/>
                    <a:p>
                      <a:r>
                        <a:rPr lang="en-IN">
                          <a:effectLst/>
                        </a:rPr>
                        <a:t>\bfoo</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football</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a football</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afootball</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rowSpan="3">
                  <a:txBody>
                    <a:bodyPr/>
                    <a:lstStyle/>
                    <a:p>
                      <a:r>
                        <a:rPr lang="en-IN">
                          <a:effectLst/>
                        </a:rPr>
                        <a:t>foo\b</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the foo</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the afoo test</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the afootest</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dirty="0">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24292886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smtClean="0"/>
              <a:t/>
            </a:r>
            <a:br>
              <a:rPr lang="en-IN" dirty="0" smtClean="0"/>
            </a:br>
            <a:r>
              <a:rPr lang="en-IN" dirty="0" smtClean="0"/>
              <a:t>Regular Expression Meta Characters</a:t>
            </a:r>
            <a:r>
              <a:rPr lang="en-IN" dirty="0"/>
              <a:t/>
            </a:r>
            <a:br>
              <a:rPr lang="en-IN" dirty="0"/>
            </a:br>
            <a:endParaRPr lang="en-IN" dirty="0"/>
          </a:p>
        </p:txBody>
      </p:sp>
      <p:sp>
        <p:nvSpPr>
          <p:cNvPr id="6" name="TextBox 5"/>
          <p:cNvSpPr txBox="1"/>
          <p:nvPr/>
        </p:nvSpPr>
        <p:spPr>
          <a:xfrm>
            <a:off x="414008" y="1664732"/>
            <a:ext cx="8464012" cy="646331"/>
          </a:xfrm>
          <a:prstGeom prst="rect">
            <a:avLst/>
          </a:prstGeom>
          <a:noFill/>
        </p:spPr>
        <p:txBody>
          <a:bodyPr wrap="square" rtlCol="0">
            <a:spAutoFit/>
          </a:bodyPr>
          <a:lstStyle/>
          <a:p>
            <a:r>
              <a:rPr lang="en-US" dirty="0"/>
              <a:t>\B - Opposite of \b. Matches if the specified characters are not at the beginning or end of a word.</a:t>
            </a:r>
          </a:p>
        </p:txBody>
      </p:sp>
      <p:graphicFrame>
        <p:nvGraphicFramePr>
          <p:cNvPr id="2" name="Table 1"/>
          <p:cNvGraphicFramePr>
            <a:graphicFrameLocks noGrp="1"/>
          </p:cNvGraphicFramePr>
          <p:nvPr>
            <p:extLst>
              <p:ext uri="{D42A27DB-BD31-4B8C-83A1-F6EECF244321}">
                <p14:modId xmlns:p14="http://schemas.microsoft.com/office/powerpoint/2010/main" val="2627684005"/>
              </p:ext>
            </p:extLst>
          </p:nvPr>
        </p:nvGraphicFramePr>
        <p:xfrm>
          <a:off x="457200" y="2667000"/>
          <a:ext cx="8228013" cy="3009900"/>
        </p:xfrm>
        <a:graphic>
          <a:graphicData uri="http://schemas.openxmlformats.org/drawingml/2006/table">
            <a:tbl>
              <a:tblPr/>
              <a:tblGrid>
                <a:gridCol w="2742671"/>
                <a:gridCol w="2742671"/>
                <a:gridCol w="2742671"/>
              </a:tblGrid>
              <a:tr h="0">
                <a:tc>
                  <a:txBody>
                    <a:bodyPr/>
                    <a:lstStyle/>
                    <a:p>
                      <a:pPr algn="l"/>
                      <a:r>
                        <a:rPr lang="en-IN" b="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r>
              <a:tr h="0">
                <a:tc rowSpan="3">
                  <a:txBody>
                    <a:bodyPr/>
                    <a:lstStyle/>
                    <a:p>
                      <a:r>
                        <a:rPr lang="en-IN">
                          <a:effectLst/>
                        </a:rPr>
                        <a:t>\Bfoo</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football</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a football</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afootball</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rowSpan="3">
                  <a:txBody>
                    <a:bodyPr/>
                    <a:lstStyle/>
                    <a:p>
                      <a:r>
                        <a:rPr lang="en-IN">
                          <a:effectLst/>
                        </a:rPr>
                        <a:t>foo\B</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the foo</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the afoo test</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the afootest</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dirty="0">
                          <a:effectLst/>
                        </a:rPr>
                        <a:t>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22665855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smtClean="0"/>
              <a:t/>
            </a:r>
            <a:br>
              <a:rPr lang="en-IN" dirty="0" smtClean="0"/>
            </a:br>
            <a:r>
              <a:rPr lang="en-IN" dirty="0" smtClean="0"/>
              <a:t>Regular Expression Meta Characters</a:t>
            </a:r>
            <a:r>
              <a:rPr lang="en-IN" dirty="0"/>
              <a:t/>
            </a:r>
            <a:br>
              <a:rPr lang="en-IN" dirty="0"/>
            </a:br>
            <a:endParaRPr lang="en-IN" dirty="0"/>
          </a:p>
        </p:txBody>
      </p:sp>
      <p:sp>
        <p:nvSpPr>
          <p:cNvPr id="6" name="TextBox 5"/>
          <p:cNvSpPr txBox="1"/>
          <p:nvPr/>
        </p:nvSpPr>
        <p:spPr>
          <a:xfrm>
            <a:off x="414008" y="1664732"/>
            <a:ext cx="8464012" cy="369332"/>
          </a:xfrm>
          <a:prstGeom prst="rect">
            <a:avLst/>
          </a:prstGeom>
          <a:noFill/>
        </p:spPr>
        <p:txBody>
          <a:bodyPr wrap="square" rtlCol="0">
            <a:spAutoFit/>
          </a:bodyPr>
          <a:lstStyle/>
          <a:p>
            <a:r>
              <a:rPr lang="en-US" dirty="0"/>
              <a:t>\d - Matches any decimal digit. Equivalent to [0-9]</a:t>
            </a:r>
          </a:p>
        </p:txBody>
      </p:sp>
      <p:graphicFrame>
        <p:nvGraphicFramePr>
          <p:cNvPr id="4" name="Table 3"/>
          <p:cNvGraphicFramePr>
            <a:graphicFrameLocks noGrp="1"/>
          </p:cNvGraphicFramePr>
          <p:nvPr/>
        </p:nvGraphicFramePr>
        <p:xfrm>
          <a:off x="457200" y="3126581"/>
          <a:ext cx="8228013" cy="1333500"/>
        </p:xfrm>
        <a:graphic>
          <a:graphicData uri="http://schemas.openxmlformats.org/drawingml/2006/table">
            <a:tbl>
              <a:tblPr/>
              <a:tblGrid>
                <a:gridCol w="2742671"/>
                <a:gridCol w="2742671"/>
                <a:gridCol w="2742671"/>
              </a:tblGrid>
              <a:tr h="0">
                <a:tc>
                  <a:txBody>
                    <a:bodyPr/>
                    <a:lstStyle/>
                    <a:p>
                      <a:pPr algn="l"/>
                      <a:r>
                        <a:rPr lang="en-IN" b="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r>
              <a:tr h="0">
                <a:tc rowSpan="2">
                  <a:txBody>
                    <a:bodyPr/>
                    <a:lstStyle/>
                    <a:p>
                      <a:r>
                        <a:rPr lang="en-IN">
                          <a:effectLst/>
                        </a:rPr>
                        <a:t>\d</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12abc3</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3 matches (at </a:t>
                      </a:r>
                      <a:r>
                        <a:rPr lang="en-IN" u="sng">
                          <a:effectLst/>
                        </a:rPr>
                        <a:t>12</a:t>
                      </a:r>
                      <a:r>
                        <a:rPr lang="en-IN">
                          <a:effectLst/>
                        </a:rPr>
                        <a:t>abc</a:t>
                      </a:r>
                      <a:r>
                        <a:rPr lang="en-IN" u="sng">
                          <a:effectLst/>
                        </a:rPr>
                        <a:t>3</a:t>
                      </a:r>
                      <a:r>
                        <a:rPr lang="en-IN">
                          <a:effectLst/>
                        </a:rPr>
                        <a:t>)</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Python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dirty="0">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1814533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b="1" dirty="0"/>
              <a:t>Goals</a:t>
            </a:r>
          </a:p>
          <a:p>
            <a:r>
              <a:rPr lang="en-US" dirty="0" smtClean="0"/>
              <a:t>Creational Patterns</a:t>
            </a:r>
          </a:p>
          <a:p>
            <a:r>
              <a:rPr lang="en-US" dirty="0" smtClean="0"/>
              <a:t>Structural Patterns</a:t>
            </a:r>
          </a:p>
          <a:p>
            <a:r>
              <a:rPr lang="en-US" dirty="0" smtClean="0"/>
              <a:t>Behavioral Patterns</a:t>
            </a:r>
          </a:p>
        </p:txBody>
      </p:sp>
      <p:sp>
        <p:nvSpPr>
          <p:cNvPr id="3" name="Title 2"/>
          <p:cNvSpPr>
            <a:spLocks noGrp="1"/>
          </p:cNvSpPr>
          <p:nvPr>
            <p:ph type="title"/>
          </p:nvPr>
        </p:nvSpPr>
        <p:spPr/>
        <p:txBody>
          <a:bodyPr/>
          <a:lstStyle/>
          <a:p>
            <a:r>
              <a:rPr lang="en-IN" dirty="0" smtClean="0"/>
              <a:t>Python</a:t>
            </a:r>
            <a:endParaRPr lang="en-IN" dirty="0"/>
          </a:p>
        </p:txBody>
      </p:sp>
    </p:spTree>
    <p:extLst>
      <p:ext uri="{BB962C8B-B14F-4D97-AF65-F5344CB8AC3E}">
        <p14:creationId xmlns:p14="http://schemas.microsoft.com/office/powerpoint/2010/main" val="245411088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smtClean="0"/>
              <a:t/>
            </a:r>
            <a:br>
              <a:rPr lang="en-IN" dirty="0" smtClean="0"/>
            </a:br>
            <a:r>
              <a:rPr lang="en-IN" dirty="0" smtClean="0"/>
              <a:t>Regular Expression Meta Characters</a:t>
            </a:r>
            <a:r>
              <a:rPr lang="en-IN" dirty="0"/>
              <a:t/>
            </a:r>
            <a:br>
              <a:rPr lang="en-IN" dirty="0"/>
            </a:br>
            <a:endParaRPr lang="en-IN" dirty="0"/>
          </a:p>
        </p:txBody>
      </p:sp>
      <p:sp>
        <p:nvSpPr>
          <p:cNvPr id="6" name="TextBox 5"/>
          <p:cNvSpPr txBox="1"/>
          <p:nvPr/>
        </p:nvSpPr>
        <p:spPr>
          <a:xfrm>
            <a:off x="414008" y="1664732"/>
            <a:ext cx="8464012" cy="369332"/>
          </a:xfrm>
          <a:prstGeom prst="rect">
            <a:avLst/>
          </a:prstGeom>
          <a:noFill/>
        </p:spPr>
        <p:txBody>
          <a:bodyPr wrap="square" rtlCol="0">
            <a:spAutoFit/>
          </a:bodyPr>
          <a:lstStyle/>
          <a:p>
            <a:r>
              <a:rPr lang="en-US" dirty="0"/>
              <a:t>\D - Matches any non-decimal digit. Equivalent to [^</a:t>
            </a:r>
            <a:r>
              <a:rPr lang="en-US" dirty="0" smtClean="0"/>
              <a:t>0-9]</a:t>
            </a:r>
            <a:endParaRPr lang="en-US" dirty="0"/>
          </a:p>
        </p:txBody>
      </p:sp>
      <p:graphicFrame>
        <p:nvGraphicFramePr>
          <p:cNvPr id="2" name="Table 1"/>
          <p:cNvGraphicFramePr>
            <a:graphicFrameLocks noGrp="1"/>
          </p:cNvGraphicFramePr>
          <p:nvPr/>
        </p:nvGraphicFramePr>
        <p:xfrm>
          <a:off x="457200" y="3126581"/>
          <a:ext cx="8228013" cy="1333500"/>
        </p:xfrm>
        <a:graphic>
          <a:graphicData uri="http://schemas.openxmlformats.org/drawingml/2006/table">
            <a:tbl>
              <a:tblPr/>
              <a:tblGrid>
                <a:gridCol w="2742671"/>
                <a:gridCol w="2742671"/>
                <a:gridCol w="2742671"/>
              </a:tblGrid>
              <a:tr h="0">
                <a:tc>
                  <a:txBody>
                    <a:bodyPr/>
                    <a:lstStyle/>
                    <a:p>
                      <a:pPr algn="l"/>
                      <a:r>
                        <a:rPr lang="en-IN" b="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r>
              <a:tr h="0">
                <a:tc rowSpan="2">
                  <a:txBody>
                    <a:bodyPr/>
                    <a:lstStyle/>
                    <a:p>
                      <a:r>
                        <a:rPr lang="en-IN">
                          <a:effectLst/>
                        </a:rPr>
                        <a:t>\D</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1ab34"50</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3 matches (at 1</a:t>
                      </a:r>
                      <a:r>
                        <a:rPr lang="en-IN" u="sng">
                          <a:effectLst/>
                        </a:rPr>
                        <a:t>ab</a:t>
                      </a:r>
                      <a:r>
                        <a:rPr lang="en-IN">
                          <a:effectLst/>
                        </a:rPr>
                        <a:t>34</a:t>
                      </a:r>
                      <a:r>
                        <a:rPr lang="en-IN" u="sng">
                          <a:effectLst/>
                        </a:rPr>
                        <a:t>"</a:t>
                      </a:r>
                      <a:r>
                        <a:rPr lang="en-IN">
                          <a:effectLst/>
                        </a:rPr>
                        <a:t>50)</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1345</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dirty="0">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28063082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smtClean="0"/>
              <a:t/>
            </a:r>
            <a:br>
              <a:rPr lang="en-IN" dirty="0" smtClean="0"/>
            </a:br>
            <a:r>
              <a:rPr lang="en-IN" dirty="0" smtClean="0"/>
              <a:t>Regular Expression Meta Characters</a:t>
            </a:r>
            <a:r>
              <a:rPr lang="en-IN" dirty="0"/>
              <a:t/>
            </a:r>
            <a:br>
              <a:rPr lang="en-IN" dirty="0"/>
            </a:br>
            <a:endParaRPr lang="en-IN" dirty="0"/>
          </a:p>
        </p:txBody>
      </p:sp>
      <p:sp>
        <p:nvSpPr>
          <p:cNvPr id="6" name="TextBox 5"/>
          <p:cNvSpPr txBox="1"/>
          <p:nvPr/>
        </p:nvSpPr>
        <p:spPr>
          <a:xfrm>
            <a:off x="414008" y="1664732"/>
            <a:ext cx="8464012" cy="646331"/>
          </a:xfrm>
          <a:prstGeom prst="rect">
            <a:avLst/>
          </a:prstGeom>
          <a:noFill/>
        </p:spPr>
        <p:txBody>
          <a:bodyPr wrap="square" rtlCol="0">
            <a:spAutoFit/>
          </a:bodyPr>
          <a:lstStyle/>
          <a:p>
            <a:r>
              <a:rPr lang="en-US" dirty="0"/>
              <a:t>\s - Matches where a string contains any whitespace character. Equivalent to [ \t\n\r\f\v].</a:t>
            </a:r>
          </a:p>
        </p:txBody>
      </p:sp>
      <p:graphicFrame>
        <p:nvGraphicFramePr>
          <p:cNvPr id="4" name="Table 3"/>
          <p:cNvGraphicFramePr>
            <a:graphicFrameLocks noGrp="1"/>
          </p:cNvGraphicFramePr>
          <p:nvPr/>
        </p:nvGraphicFramePr>
        <p:xfrm>
          <a:off x="457200" y="3126581"/>
          <a:ext cx="8228013" cy="1333500"/>
        </p:xfrm>
        <a:graphic>
          <a:graphicData uri="http://schemas.openxmlformats.org/drawingml/2006/table">
            <a:tbl>
              <a:tblPr/>
              <a:tblGrid>
                <a:gridCol w="2742671"/>
                <a:gridCol w="2742671"/>
                <a:gridCol w="2742671"/>
              </a:tblGrid>
              <a:tr h="0">
                <a:tc>
                  <a:txBody>
                    <a:bodyPr/>
                    <a:lstStyle/>
                    <a:p>
                      <a:pPr algn="l"/>
                      <a:r>
                        <a:rPr lang="en-IN" b="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r>
              <a:tr h="0">
                <a:tc rowSpan="2">
                  <a:txBody>
                    <a:bodyPr/>
                    <a:lstStyle/>
                    <a:p>
                      <a:r>
                        <a:rPr lang="en-IN">
                          <a:effectLst/>
                        </a:rPr>
                        <a:t>\s</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Python RegEx</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PythonRegEx</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dirty="0">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42519062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smtClean="0"/>
              <a:t/>
            </a:r>
            <a:br>
              <a:rPr lang="en-IN" dirty="0" smtClean="0"/>
            </a:br>
            <a:r>
              <a:rPr lang="en-IN" dirty="0" smtClean="0"/>
              <a:t>Regular Expression Meta Characters</a:t>
            </a:r>
            <a:r>
              <a:rPr lang="en-IN" dirty="0"/>
              <a:t/>
            </a:r>
            <a:br>
              <a:rPr lang="en-IN" dirty="0"/>
            </a:br>
            <a:endParaRPr lang="en-IN" dirty="0"/>
          </a:p>
        </p:txBody>
      </p:sp>
      <p:sp>
        <p:nvSpPr>
          <p:cNvPr id="6" name="TextBox 5"/>
          <p:cNvSpPr txBox="1"/>
          <p:nvPr/>
        </p:nvSpPr>
        <p:spPr>
          <a:xfrm>
            <a:off x="414008" y="1664732"/>
            <a:ext cx="8464012" cy="923330"/>
          </a:xfrm>
          <a:prstGeom prst="rect">
            <a:avLst/>
          </a:prstGeom>
          <a:noFill/>
        </p:spPr>
        <p:txBody>
          <a:bodyPr wrap="square" rtlCol="0">
            <a:spAutoFit/>
          </a:bodyPr>
          <a:lstStyle/>
          <a:p>
            <a:r>
              <a:rPr lang="en-US" dirty="0"/>
              <a:t>\w - Matches any alphanumeric character (digits and alphabets). Equivalent to [a-zA-Z0-9_]. By the way, underscore _ is also considered an alphanumeric character.</a:t>
            </a:r>
          </a:p>
        </p:txBody>
      </p:sp>
      <p:graphicFrame>
        <p:nvGraphicFramePr>
          <p:cNvPr id="2" name="Table 1"/>
          <p:cNvGraphicFramePr>
            <a:graphicFrameLocks noGrp="1"/>
          </p:cNvGraphicFramePr>
          <p:nvPr/>
        </p:nvGraphicFramePr>
        <p:xfrm>
          <a:off x="457200" y="3126581"/>
          <a:ext cx="8228013" cy="1333500"/>
        </p:xfrm>
        <a:graphic>
          <a:graphicData uri="http://schemas.openxmlformats.org/drawingml/2006/table">
            <a:tbl>
              <a:tblPr/>
              <a:tblGrid>
                <a:gridCol w="2742671"/>
                <a:gridCol w="2742671"/>
                <a:gridCol w="2742671"/>
              </a:tblGrid>
              <a:tr h="0">
                <a:tc>
                  <a:txBody>
                    <a:bodyPr/>
                    <a:lstStyle/>
                    <a:p>
                      <a:pPr algn="l"/>
                      <a:r>
                        <a:rPr lang="en-IN" b="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r>
              <a:tr h="0">
                <a:tc rowSpan="2">
                  <a:txBody>
                    <a:bodyPr/>
                    <a:lstStyle/>
                    <a:p>
                      <a:r>
                        <a:rPr lang="en-IN">
                          <a:effectLst/>
                        </a:rPr>
                        <a:t>\w</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12&amp;": ;c</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US">
                          <a:effectLst/>
                        </a:rPr>
                        <a:t>3 matches (at </a:t>
                      </a:r>
                      <a:r>
                        <a:rPr lang="en-US" u="sng">
                          <a:effectLst/>
                        </a:rPr>
                        <a:t>12</a:t>
                      </a:r>
                      <a:r>
                        <a:rPr lang="en-US">
                          <a:effectLst/>
                        </a:rPr>
                        <a:t>&amp;": ;</a:t>
                      </a:r>
                      <a:r>
                        <a:rPr lang="en-US" u="sng">
                          <a:effectLst/>
                        </a:rPr>
                        <a:t>c</a:t>
                      </a:r>
                      <a:r>
                        <a:rPr lang="en-US">
                          <a:effectLst/>
                        </a:rPr>
                        <a:t>)</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%"&gt; !</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dirty="0">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7284168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smtClean="0"/>
              <a:t/>
            </a:r>
            <a:br>
              <a:rPr lang="en-IN" dirty="0" smtClean="0"/>
            </a:br>
            <a:r>
              <a:rPr lang="en-IN" dirty="0" smtClean="0"/>
              <a:t>Regular Expression Meta Characters</a:t>
            </a:r>
            <a:r>
              <a:rPr lang="en-IN" dirty="0"/>
              <a:t/>
            </a:r>
            <a:br>
              <a:rPr lang="en-IN" dirty="0"/>
            </a:br>
            <a:endParaRPr lang="en-IN" dirty="0"/>
          </a:p>
        </p:txBody>
      </p:sp>
      <p:sp>
        <p:nvSpPr>
          <p:cNvPr id="6" name="TextBox 5"/>
          <p:cNvSpPr txBox="1"/>
          <p:nvPr/>
        </p:nvSpPr>
        <p:spPr>
          <a:xfrm>
            <a:off x="414008" y="1664732"/>
            <a:ext cx="8464012" cy="369332"/>
          </a:xfrm>
          <a:prstGeom prst="rect">
            <a:avLst/>
          </a:prstGeom>
          <a:noFill/>
        </p:spPr>
        <p:txBody>
          <a:bodyPr wrap="square" rtlCol="0">
            <a:spAutoFit/>
          </a:bodyPr>
          <a:lstStyle/>
          <a:p>
            <a:r>
              <a:rPr lang="en-US" dirty="0"/>
              <a:t>\Z - Matches if the specified characters are at the end of a string.</a:t>
            </a:r>
          </a:p>
        </p:txBody>
      </p:sp>
      <p:graphicFrame>
        <p:nvGraphicFramePr>
          <p:cNvPr id="4" name="Table 3"/>
          <p:cNvGraphicFramePr>
            <a:graphicFrameLocks noGrp="1"/>
          </p:cNvGraphicFramePr>
          <p:nvPr/>
        </p:nvGraphicFramePr>
        <p:xfrm>
          <a:off x="457200" y="2917031"/>
          <a:ext cx="8228013" cy="1752600"/>
        </p:xfrm>
        <a:graphic>
          <a:graphicData uri="http://schemas.openxmlformats.org/drawingml/2006/table">
            <a:tbl>
              <a:tblPr/>
              <a:tblGrid>
                <a:gridCol w="2742671"/>
                <a:gridCol w="2742671"/>
                <a:gridCol w="2742671"/>
              </a:tblGrid>
              <a:tr h="0">
                <a:tc>
                  <a:txBody>
                    <a:bodyPr/>
                    <a:lstStyle/>
                    <a:p>
                      <a:pPr algn="l"/>
                      <a:r>
                        <a:rPr lang="en-IN" b="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r>
              <a:tr h="0">
                <a:tc rowSpan="3">
                  <a:txBody>
                    <a:bodyPr/>
                    <a:lstStyle/>
                    <a:p>
                      <a:r>
                        <a:rPr lang="en-IN">
                          <a:effectLst/>
                        </a:rPr>
                        <a:t>\ZPython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I like Python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I like Python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r h="0">
                <a:tc vMerge="1">
                  <a:txBody>
                    <a:bodyPr/>
                    <a:lstStyle/>
                    <a:p>
                      <a:endParaRPr lang="en-IN"/>
                    </a:p>
                  </a:txBody>
                  <a:tcPr/>
                </a:tc>
                <a:tc>
                  <a:txBody>
                    <a:bodyPr/>
                    <a:lstStyle/>
                    <a:p>
                      <a:r>
                        <a:rPr lang="en-IN">
                          <a:effectLst/>
                        </a:rPr>
                        <a:t>Python is fun.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dirty="0">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26371285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dirty="0" smtClean="0"/>
              <a:t/>
            </a:r>
            <a:br>
              <a:rPr lang="en-IN" dirty="0" smtClean="0"/>
            </a:br>
            <a:r>
              <a:rPr lang="en-IN" dirty="0" smtClean="0"/>
              <a:t>Regular Expression</a:t>
            </a:r>
            <a:endParaRPr lang="en-IN" dirty="0"/>
          </a:p>
        </p:txBody>
      </p:sp>
      <p:sp>
        <p:nvSpPr>
          <p:cNvPr id="6" name="TextBox 5"/>
          <p:cNvSpPr txBox="1"/>
          <p:nvPr/>
        </p:nvSpPr>
        <p:spPr>
          <a:xfrm>
            <a:off x="414008" y="1664732"/>
            <a:ext cx="8464012" cy="646331"/>
          </a:xfrm>
          <a:prstGeom prst="rect">
            <a:avLst/>
          </a:prstGeom>
          <a:noFill/>
        </p:spPr>
        <p:txBody>
          <a:bodyPr wrap="square" rtlCol="0">
            <a:spAutoFit/>
          </a:bodyPr>
          <a:lstStyle/>
          <a:p>
            <a:r>
              <a:rPr lang="en-US" dirty="0"/>
              <a:t>re.findall()</a:t>
            </a:r>
          </a:p>
          <a:p>
            <a:r>
              <a:rPr lang="en-US" dirty="0"/>
              <a:t>The re.findall() method returns a list of strings containing all matches.</a:t>
            </a:r>
          </a:p>
        </p:txBody>
      </p:sp>
      <p:sp>
        <p:nvSpPr>
          <p:cNvPr id="2" name="TextBox 1"/>
          <p:cNvSpPr txBox="1"/>
          <p:nvPr/>
        </p:nvSpPr>
        <p:spPr>
          <a:xfrm>
            <a:off x="1371600" y="2895600"/>
            <a:ext cx="3624710" cy="2031325"/>
          </a:xfrm>
          <a:prstGeom prst="rect">
            <a:avLst/>
          </a:prstGeom>
          <a:noFill/>
        </p:spPr>
        <p:txBody>
          <a:bodyPr wrap="none" rtlCol="0">
            <a:spAutoFit/>
          </a:bodyPr>
          <a:lstStyle/>
          <a:p>
            <a:r>
              <a:rPr lang="en-IN"/>
              <a:t>string = 'hello 12 hi 89. Howdy 34'</a:t>
            </a:r>
          </a:p>
          <a:p>
            <a:r>
              <a:rPr lang="en-IN"/>
              <a:t>pattern = '\d+'</a:t>
            </a:r>
          </a:p>
          <a:p>
            <a:endParaRPr lang="en-IN"/>
          </a:p>
          <a:p>
            <a:r>
              <a:rPr lang="en-IN"/>
              <a:t>result = re.findall(pattern, string) </a:t>
            </a:r>
          </a:p>
          <a:p>
            <a:r>
              <a:rPr lang="en-IN"/>
              <a:t>print(result)</a:t>
            </a:r>
          </a:p>
          <a:p>
            <a:endParaRPr lang="en-IN"/>
          </a:p>
          <a:p>
            <a:r>
              <a:rPr lang="en-IN"/>
              <a:t># Output: ['12', '89', '34']</a:t>
            </a:r>
            <a:endParaRPr lang="en-IN" dirty="0"/>
          </a:p>
        </p:txBody>
      </p:sp>
    </p:spTree>
    <p:extLst>
      <p:ext uri="{BB962C8B-B14F-4D97-AF65-F5344CB8AC3E}">
        <p14:creationId xmlns:p14="http://schemas.microsoft.com/office/powerpoint/2010/main" val="42415139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dirty="0" smtClean="0"/>
              <a:t/>
            </a:r>
            <a:br>
              <a:rPr lang="en-IN" dirty="0" smtClean="0"/>
            </a:br>
            <a:r>
              <a:rPr lang="en-IN" dirty="0" smtClean="0"/>
              <a:t>Regular Expression</a:t>
            </a:r>
            <a:endParaRPr lang="en-IN" dirty="0"/>
          </a:p>
        </p:txBody>
      </p:sp>
      <p:sp>
        <p:nvSpPr>
          <p:cNvPr id="6" name="TextBox 5"/>
          <p:cNvSpPr txBox="1"/>
          <p:nvPr/>
        </p:nvSpPr>
        <p:spPr>
          <a:xfrm>
            <a:off x="414008" y="1664732"/>
            <a:ext cx="8464012" cy="923330"/>
          </a:xfrm>
          <a:prstGeom prst="rect">
            <a:avLst/>
          </a:prstGeom>
          <a:noFill/>
        </p:spPr>
        <p:txBody>
          <a:bodyPr wrap="square" rtlCol="0">
            <a:spAutoFit/>
          </a:bodyPr>
          <a:lstStyle/>
          <a:p>
            <a:r>
              <a:rPr lang="en-US" dirty="0"/>
              <a:t>re.split()</a:t>
            </a:r>
          </a:p>
          <a:p>
            <a:r>
              <a:rPr lang="en-US" dirty="0"/>
              <a:t>The re.split method splits the string where there is a match and returns a list of strings where the splits have occurred.</a:t>
            </a:r>
          </a:p>
        </p:txBody>
      </p:sp>
      <p:sp>
        <p:nvSpPr>
          <p:cNvPr id="2" name="TextBox 1"/>
          <p:cNvSpPr txBox="1"/>
          <p:nvPr/>
        </p:nvSpPr>
        <p:spPr>
          <a:xfrm>
            <a:off x="1371600" y="2895600"/>
            <a:ext cx="3958199" cy="2031325"/>
          </a:xfrm>
          <a:prstGeom prst="rect">
            <a:avLst/>
          </a:prstGeom>
          <a:noFill/>
        </p:spPr>
        <p:txBody>
          <a:bodyPr wrap="none" rtlCol="0">
            <a:spAutoFit/>
          </a:bodyPr>
          <a:lstStyle/>
          <a:p>
            <a:r>
              <a:rPr lang="en-IN" dirty="0"/>
              <a:t>string = 'Twelve:12 Eighty nine:89.'</a:t>
            </a:r>
          </a:p>
          <a:p>
            <a:r>
              <a:rPr lang="en-IN" dirty="0"/>
              <a:t>pattern = '\d+'</a:t>
            </a:r>
          </a:p>
          <a:p>
            <a:endParaRPr lang="en-IN" dirty="0"/>
          </a:p>
          <a:p>
            <a:r>
              <a:rPr lang="en-IN" dirty="0"/>
              <a:t>result = </a:t>
            </a:r>
            <a:r>
              <a:rPr lang="en-IN" dirty="0" err="1"/>
              <a:t>re.split</a:t>
            </a:r>
            <a:r>
              <a:rPr lang="en-IN" dirty="0"/>
              <a:t>(pattern, string) </a:t>
            </a:r>
          </a:p>
          <a:p>
            <a:r>
              <a:rPr lang="en-IN" dirty="0"/>
              <a:t>print(result)</a:t>
            </a:r>
          </a:p>
          <a:p>
            <a:endParaRPr lang="en-IN" dirty="0"/>
          </a:p>
          <a:p>
            <a:r>
              <a:rPr lang="en-IN" dirty="0"/>
              <a:t># Output: ['Twelve:', ' Eighty nine:', '.']</a:t>
            </a:r>
          </a:p>
        </p:txBody>
      </p:sp>
    </p:spTree>
    <p:extLst>
      <p:ext uri="{BB962C8B-B14F-4D97-AF65-F5344CB8AC3E}">
        <p14:creationId xmlns:p14="http://schemas.microsoft.com/office/powerpoint/2010/main" val="39884127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dirty="0" smtClean="0"/>
              <a:t/>
            </a:r>
            <a:br>
              <a:rPr lang="en-IN" dirty="0" smtClean="0"/>
            </a:br>
            <a:r>
              <a:rPr lang="en-IN" dirty="0" smtClean="0"/>
              <a:t>Regular Expression</a:t>
            </a:r>
            <a:endParaRPr lang="en-IN" dirty="0"/>
          </a:p>
        </p:txBody>
      </p:sp>
      <p:sp>
        <p:nvSpPr>
          <p:cNvPr id="6" name="TextBox 5"/>
          <p:cNvSpPr txBox="1"/>
          <p:nvPr/>
        </p:nvSpPr>
        <p:spPr>
          <a:xfrm>
            <a:off x="414008" y="1664732"/>
            <a:ext cx="8464012" cy="923330"/>
          </a:xfrm>
          <a:prstGeom prst="rect">
            <a:avLst/>
          </a:prstGeom>
          <a:noFill/>
        </p:spPr>
        <p:txBody>
          <a:bodyPr wrap="square" rtlCol="0">
            <a:spAutoFit/>
          </a:bodyPr>
          <a:lstStyle/>
          <a:p>
            <a:r>
              <a:rPr lang="en-US" dirty="0"/>
              <a:t>re.split()</a:t>
            </a:r>
          </a:p>
          <a:p>
            <a:r>
              <a:rPr lang="en-US" dirty="0"/>
              <a:t>The re.split method splits the string where there is a match and returns a list of strings where the splits have occurred.</a:t>
            </a:r>
          </a:p>
        </p:txBody>
      </p:sp>
      <p:sp>
        <p:nvSpPr>
          <p:cNvPr id="2" name="TextBox 1"/>
          <p:cNvSpPr txBox="1"/>
          <p:nvPr/>
        </p:nvSpPr>
        <p:spPr>
          <a:xfrm>
            <a:off x="1371600" y="2895600"/>
            <a:ext cx="3958199" cy="2031325"/>
          </a:xfrm>
          <a:prstGeom prst="rect">
            <a:avLst/>
          </a:prstGeom>
          <a:noFill/>
        </p:spPr>
        <p:txBody>
          <a:bodyPr wrap="none" rtlCol="0">
            <a:spAutoFit/>
          </a:bodyPr>
          <a:lstStyle/>
          <a:p>
            <a:r>
              <a:rPr lang="en-IN" dirty="0"/>
              <a:t>string = 'Twelve:12 Eighty nine:89.'</a:t>
            </a:r>
          </a:p>
          <a:p>
            <a:r>
              <a:rPr lang="en-IN" dirty="0"/>
              <a:t>pattern = '\d+'</a:t>
            </a:r>
          </a:p>
          <a:p>
            <a:endParaRPr lang="en-IN" dirty="0"/>
          </a:p>
          <a:p>
            <a:r>
              <a:rPr lang="en-IN" dirty="0"/>
              <a:t>result = </a:t>
            </a:r>
            <a:r>
              <a:rPr lang="en-IN" dirty="0" err="1"/>
              <a:t>re.split</a:t>
            </a:r>
            <a:r>
              <a:rPr lang="en-IN" dirty="0"/>
              <a:t>(pattern, string) </a:t>
            </a:r>
          </a:p>
          <a:p>
            <a:r>
              <a:rPr lang="en-IN" dirty="0"/>
              <a:t>print(result)</a:t>
            </a:r>
          </a:p>
          <a:p>
            <a:endParaRPr lang="en-IN" dirty="0"/>
          </a:p>
          <a:p>
            <a:r>
              <a:rPr lang="en-IN" dirty="0"/>
              <a:t># Output: ['Twelve:', ' Eighty nine:', '.']</a:t>
            </a:r>
          </a:p>
        </p:txBody>
      </p:sp>
    </p:spTree>
    <p:extLst>
      <p:ext uri="{BB962C8B-B14F-4D97-AF65-F5344CB8AC3E}">
        <p14:creationId xmlns:p14="http://schemas.microsoft.com/office/powerpoint/2010/main" val="32896326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dirty="0" smtClean="0"/>
              <a:t/>
            </a:r>
            <a:br>
              <a:rPr lang="en-IN" dirty="0" smtClean="0"/>
            </a:br>
            <a:r>
              <a:rPr lang="en-IN" dirty="0" smtClean="0"/>
              <a:t>Regular Expression</a:t>
            </a:r>
            <a:endParaRPr lang="en-IN" dirty="0"/>
          </a:p>
        </p:txBody>
      </p:sp>
      <p:sp>
        <p:nvSpPr>
          <p:cNvPr id="6" name="TextBox 5"/>
          <p:cNvSpPr txBox="1"/>
          <p:nvPr/>
        </p:nvSpPr>
        <p:spPr>
          <a:xfrm>
            <a:off x="414008" y="1664732"/>
            <a:ext cx="8464012" cy="923330"/>
          </a:xfrm>
          <a:prstGeom prst="rect">
            <a:avLst/>
          </a:prstGeom>
          <a:noFill/>
        </p:spPr>
        <p:txBody>
          <a:bodyPr wrap="square" rtlCol="0">
            <a:spAutoFit/>
          </a:bodyPr>
          <a:lstStyle/>
          <a:p>
            <a:r>
              <a:rPr lang="en-US" dirty="0"/>
              <a:t>re.split()</a:t>
            </a:r>
          </a:p>
          <a:p>
            <a:r>
              <a:rPr lang="en-US" dirty="0"/>
              <a:t>The re.split method splits the string where there is a match and returns a list of strings where the splits have occurred.</a:t>
            </a:r>
          </a:p>
        </p:txBody>
      </p:sp>
      <p:sp>
        <p:nvSpPr>
          <p:cNvPr id="2" name="TextBox 1"/>
          <p:cNvSpPr txBox="1"/>
          <p:nvPr/>
        </p:nvSpPr>
        <p:spPr>
          <a:xfrm>
            <a:off x="1371600" y="2895600"/>
            <a:ext cx="4730847" cy="2585323"/>
          </a:xfrm>
          <a:prstGeom prst="rect">
            <a:avLst/>
          </a:prstGeom>
          <a:noFill/>
        </p:spPr>
        <p:txBody>
          <a:bodyPr wrap="none" rtlCol="0">
            <a:spAutoFit/>
          </a:bodyPr>
          <a:lstStyle/>
          <a:p>
            <a:r>
              <a:rPr lang="en-US" dirty="0"/>
              <a:t>string = 'Twelve:12 Eighty nine:89 Nine:9.'</a:t>
            </a:r>
          </a:p>
          <a:p>
            <a:r>
              <a:rPr lang="en-US" dirty="0"/>
              <a:t>pattern = '\d+'</a:t>
            </a:r>
          </a:p>
          <a:p>
            <a:endParaRPr lang="en-US" dirty="0"/>
          </a:p>
          <a:p>
            <a:r>
              <a:rPr lang="en-US" dirty="0"/>
              <a:t># </a:t>
            </a:r>
            <a:r>
              <a:rPr lang="en-US" dirty="0" err="1"/>
              <a:t>maxsplit</a:t>
            </a:r>
            <a:r>
              <a:rPr lang="en-US" dirty="0"/>
              <a:t> = 1</a:t>
            </a:r>
          </a:p>
          <a:p>
            <a:r>
              <a:rPr lang="en-US" dirty="0"/>
              <a:t># split only at the first occurrence</a:t>
            </a:r>
          </a:p>
          <a:p>
            <a:r>
              <a:rPr lang="en-US" dirty="0"/>
              <a:t>result = </a:t>
            </a:r>
            <a:r>
              <a:rPr lang="en-US" dirty="0" err="1"/>
              <a:t>re.split</a:t>
            </a:r>
            <a:r>
              <a:rPr lang="en-US" dirty="0"/>
              <a:t>(pattern, string, 1) </a:t>
            </a:r>
          </a:p>
          <a:p>
            <a:r>
              <a:rPr lang="en-US" dirty="0"/>
              <a:t>print(result)</a:t>
            </a:r>
          </a:p>
          <a:p>
            <a:endParaRPr lang="en-US" dirty="0"/>
          </a:p>
          <a:p>
            <a:r>
              <a:rPr lang="en-US" dirty="0"/>
              <a:t># Output: ['Twelve:', ' Eighty nine:89 Nine:9.']</a:t>
            </a:r>
            <a:endParaRPr lang="en-IN" dirty="0"/>
          </a:p>
        </p:txBody>
      </p:sp>
    </p:spTree>
    <p:extLst>
      <p:ext uri="{BB962C8B-B14F-4D97-AF65-F5344CB8AC3E}">
        <p14:creationId xmlns:p14="http://schemas.microsoft.com/office/powerpoint/2010/main" val="21999583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dirty="0" smtClean="0"/>
              <a:t/>
            </a:r>
            <a:br>
              <a:rPr lang="en-IN" dirty="0" smtClean="0"/>
            </a:br>
            <a:r>
              <a:rPr lang="en-IN" dirty="0" smtClean="0"/>
              <a:t>Regular Expression</a:t>
            </a:r>
            <a:endParaRPr lang="en-IN" dirty="0"/>
          </a:p>
        </p:txBody>
      </p:sp>
      <p:sp>
        <p:nvSpPr>
          <p:cNvPr id="6" name="TextBox 5"/>
          <p:cNvSpPr txBox="1"/>
          <p:nvPr/>
        </p:nvSpPr>
        <p:spPr>
          <a:xfrm>
            <a:off x="492394" y="1300139"/>
            <a:ext cx="8464012" cy="1477328"/>
          </a:xfrm>
          <a:prstGeom prst="rect">
            <a:avLst/>
          </a:prstGeom>
          <a:noFill/>
        </p:spPr>
        <p:txBody>
          <a:bodyPr wrap="square" rtlCol="0">
            <a:spAutoFit/>
          </a:bodyPr>
          <a:lstStyle/>
          <a:p>
            <a:r>
              <a:rPr lang="en-US" dirty="0"/>
              <a:t>re.sub()</a:t>
            </a:r>
          </a:p>
          <a:p>
            <a:r>
              <a:rPr lang="en-US" dirty="0"/>
              <a:t>The syntax of re.sub() is</a:t>
            </a:r>
            <a:r>
              <a:rPr lang="en-US" dirty="0" smtClean="0"/>
              <a:t>:</a:t>
            </a:r>
            <a:endParaRPr lang="en-US" dirty="0"/>
          </a:p>
          <a:p>
            <a:r>
              <a:rPr lang="en-US" dirty="0" err="1"/>
              <a:t>re.sub</a:t>
            </a:r>
            <a:r>
              <a:rPr lang="en-US" dirty="0"/>
              <a:t>(pattern, replace, string)</a:t>
            </a:r>
          </a:p>
          <a:p>
            <a:r>
              <a:rPr lang="en-US" dirty="0"/>
              <a:t>The method returns a string where matched occurrences are replaced with the content of replace variable.</a:t>
            </a:r>
          </a:p>
        </p:txBody>
      </p:sp>
      <p:sp>
        <p:nvSpPr>
          <p:cNvPr id="2" name="TextBox 1"/>
          <p:cNvSpPr txBox="1"/>
          <p:nvPr/>
        </p:nvSpPr>
        <p:spPr>
          <a:xfrm>
            <a:off x="838200" y="2870552"/>
            <a:ext cx="6858000" cy="3970318"/>
          </a:xfrm>
          <a:prstGeom prst="rect">
            <a:avLst/>
          </a:prstGeom>
          <a:noFill/>
        </p:spPr>
        <p:txBody>
          <a:bodyPr wrap="square" rtlCol="0">
            <a:spAutoFit/>
          </a:bodyPr>
          <a:lstStyle/>
          <a:p>
            <a:r>
              <a:rPr lang="en-US" dirty="0"/>
              <a:t> multiline string</a:t>
            </a:r>
          </a:p>
          <a:p>
            <a:r>
              <a:rPr lang="en-US" dirty="0"/>
              <a:t>string = '</a:t>
            </a:r>
            <a:r>
              <a:rPr lang="en-US" dirty="0" err="1"/>
              <a:t>abc</a:t>
            </a:r>
            <a:r>
              <a:rPr lang="en-US" dirty="0"/>
              <a:t> 12\</a:t>
            </a:r>
          </a:p>
          <a:p>
            <a:r>
              <a:rPr lang="en-US" dirty="0"/>
              <a:t>de 23 \n f45 6'</a:t>
            </a:r>
          </a:p>
          <a:p>
            <a:endParaRPr lang="en-US" dirty="0"/>
          </a:p>
          <a:p>
            <a:r>
              <a:rPr lang="en-US" dirty="0"/>
              <a:t># matches all whitespace characters</a:t>
            </a:r>
          </a:p>
          <a:p>
            <a:r>
              <a:rPr lang="en-US" dirty="0"/>
              <a:t>pattern = '\s+'</a:t>
            </a:r>
          </a:p>
          <a:p>
            <a:endParaRPr lang="en-US" dirty="0"/>
          </a:p>
          <a:p>
            <a:r>
              <a:rPr lang="en-US" dirty="0"/>
              <a:t># empty string</a:t>
            </a:r>
          </a:p>
          <a:p>
            <a:r>
              <a:rPr lang="en-US" dirty="0"/>
              <a:t>replace = ''</a:t>
            </a:r>
          </a:p>
          <a:p>
            <a:endParaRPr lang="en-US" dirty="0"/>
          </a:p>
          <a:p>
            <a:r>
              <a:rPr lang="en-US" dirty="0" err="1"/>
              <a:t>new_string</a:t>
            </a:r>
            <a:r>
              <a:rPr lang="en-US" dirty="0"/>
              <a:t> = </a:t>
            </a:r>
            <a:r>
              <a:rPr lang="en-US" dirty="0" err="1"/>
              <a:t>re.sub</a:t>
            </a:r>
            <a:r>
              <a:rPr lang="en-US" dirty="0"/>
              <a:t>(pattern, replace, string) </a:t>
            </a:r>
          </a:p>
          <a:p>
            <a:r>
              <a:rPr lang="en-US" dirty="0"/>
              <a:t>print(</a:t>
            </a:r>
            <a:r>
              <a:rPr lang="en-US" dirty="0" err="1"/>
              <a:t>new_string</a:t>
            </a:r>
            <a:r>
              <a:rPr lang="en-US" dirty="0"/>
              <a:t>)</a:t>
            </a:r>
          </a:p>
          <a:p>
            <a:endParaRPr lang="en-US" dirty="0"/>
          </a:p>
          <a:p>
            <a:r>
              <a:rPr lang="en-US" dirty="0"/>
              <a:t># Output: abc12de23f456</a:t>
            </a:r>
            <a:endParaRPr lang="en-IN" dirty="0"/>
          </a:p>
        </p:txBody>
      </p:sp>
    </p:spTree>
    <p:extLst>
      <p:ext uri="{BB962C8B-B14F-4D97-AF65-F5344CB8AC3E}">
        <p14:creationId xmlns:p14="http://schemas.microsoft.com/office/powerpoint/2010/main" val="5301470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dirty="0" smtClean="0"/>
              <a:t/>
            </a:r>
            <a:br>
              <a:rPr lang="en-IN" dirty="0" smtClean="0"/>
            </a:br>
            <a:r>
              <a:rPr lang="en-IN" dirty="0" smtClean="0"/>
              <a:t>Regular Expression</a:t>
            </a:r>
            <a:endParaRPr lang="en-IN" dirty="0"/>
          </a:p>
        </p:txBody>
      </p:sp>
      <p:sp>
        <p:nvSpPr>
          <p:cNvPr id="6" name="TextBox 5"/>
          <p:cNvSpPr txBox="1"/>
          <p:nvPr/>
        </p:nvSpPr>
        <p:spPr>
          <a:xfrm>
            <a:off x="492394" y="1300139"/>
            <a:ext cx="8464012" cy="1477328"/>
          </a:xfrm>
          <a:prstGeom prst="rect">
            <a:avLst/>
          </a:prstGeom>
          <a:noFill/>
        </p:spPr>
        <p:txBody>
          <a:bodyPr wrap="square" rtlCol="0">
            <a:spAutoFit/>
          </a:bodyPr>
          <a:lstStyle/>
          <a:p>
            <a:r>
              <a:rPr lang="en-US" dirty="0"/>
              <a:t>re.sub()</a:t>
            </a:r>
          </a:p>
          <a:p>
            <a:r>
              <a:rPr lang="en-US" dirty="0"/>
              <a:t>The syntax of re.sub() is</a:t>
            </a:r>
            <a:r>
              <a:rPr lang="en-US" dirty="0" smtClean="0"/>
              <a:t>:</a:t>
            </a:r>
            <a:endParaRPr lang="en-US" dirty="0"/>
          </a:p>
          <a:p>
            <a:r>
              <a:rPr lang="en-US" dirty="0" err="1"/>
              <a:t>re.sub</a:t>
            </a:r>
            <a:r>
              <a:rPr lang="en-US" dirty="0"/>
              <a:t>(pattern, replace, string)</a:t>
            </a:r>
          </a:p>
          <a:p>
            <a:r>
              <a:rPr lang="en-US" dirty="0"/>
              <a:t>The method returns a string where matched occurrences are replaced with the content of replace variable.</a:t>
            </a:r>
          </a:p>
        </p:txBody>
      </p:sp>
      <p:sp>
        <p:nvSpPr>
          <p:cNvPr id="2" name="TextBox 1"/>
          <p:cNvSpPr txBox="1"/>
          <p:nvPr/>
        </p:nvSpPr>
        <p:spPr>
          <a:xfrm>
            <a:off x="838200" y="2870552"/>
            <a:ext cx="6858000" cy="3970318"/>
          </a:xfrm>
          <a:prstGeom prst="rect">
            <a:avLst/>
          </a:prstGeom>
          <a:noFill/>
        </p:spPr>
        <p:txBody>
          <a:bodyPr wrap="square" rtlCol="0">
            <a:spAutoFit/>
          </a:bodyPr>
          <a:lstStyle/>
          <a:p>
            <a:r>
              <a:rPr lang="en-US" dirty="0"/>
              <a:t># multiline string</a:t>
            </a:r>
          </a:p>
          <a:p>
            <a:r>
              <a:rPr lang="en-US" dirty="0"/>
              <a:t>string = '</a:t>
            </a:r>
            <a:r>
              <a:rPr lang="en-US" dirty="0" err="1"/>
              <a:t>abc</a:t>
            </a:r>
            <a:r>
              <a:rPr lang="en-US" dirty="0"/>
              <a:t> 12\</a:t>
            </a:r>
          </a:p>
          <a:p>
            <a:r>
              <a:rPr lang="en-US" dirty="0"/>
              <a:t>de 23 \n f45 6'</a:t>
            </a:r>
          </a:p>
          <a:p>
            <a:endParaRPr lang="en-US" dirty="0"/>
          </a:p>
          <a:p>
            <a:r>
              <a:rPr lang="en-US" dirty="0"/>
              <a:t># matches all whitespace characters</a:t>
            </a:r>
          </a:p>
          <a:p>
            <a:r>
              <a:rPr lang="en-US" dirty="0"/>
              <a:t>pattern = '\s+'</a:t>
            </a:r>
          </a:p>
          <a:p>
            <a:r>
              <a:rPr lang="en-US" dirty="0"/>
              <a:t>replace = ''</a:t>
            </a:r>
          </a:p>
          <a:p>
            <a:endParaRPr lang="en-US" dirty="0"/>
          </a:p>
          <a:p>
            <a:r>
              <a:rPr lang="en-US" dirty="0" err="1"/>
              <a:t>new_string</a:t>
            </a:r>
            <a:r>
              <a:rPr lang="en-US" dirty="0"/>
              <a:t> = </a:t>
            </a:r>
            <a:r>
              <a:rPr lang="en-US" dirty="0" err="1"/>
              <a:t>re.sub</a:t>
            </a:r>
            <a:r>
              <a:rPr lang="en-US" dirty="0"/>
              <a:t>(r'\s+', replace, string, 1) </a:t>
            </a:r>
          </a:p>
          <a:p>
            <a:r>
              <a:rPr lang="en-US" dirty="0"/>
              <a:t>print(</a:t>
            </a:r>
            <a:r>
              <a:rPr lang="en-US" dirty="0" err="1"/>
              <a:t>new_string</a:t>
            </a:r>
            <a:r>
              <a:rPr lang="en-US" dirty="0"/>
              <a:t>)</a:t>
            </a:r>
          </a:p>
          <a:p>
            <a:endParaRPr lang="en-US" dirty="0"/>
          </a:p>
          <a:p>
            <a:r>
              <a:rPr lang="en-US" dirty="0"/>
              <a:t># Output:</a:t>
            </a:r>
          </a:p>
          <a:p>
            <a:r>
              <a:rPr lang="en-US" dirty="0"/>
              <a:t># abc12de 23</a:t>
            </a:r>
          </a:p>
          <a:p>
            <a:r>
              <a:rPr lang="en-US" dirty="0"/>
              <a:t># f45 6</a:t>
            </a:r>
            <a:endParaRPr lang="en-IN" dirty="0"/>
          </a:p>
        </p:txBody>
      </p:sp>
    </p:spTree>
    <p:extLst>
      <p:ext uri="{BB962C8B-B14F-4D97-AF65-F5344CB8AC3E}">
        <p14:creationId xmlns:p14="http://schemas.microsoft.com/office/powerpoint/2010/main" val="4185832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 regular expression is a special sequence of characters that helps you match or find other strings or sets of strings, using a specialized syntax held in a pattern. </a:t>
            </a:r>
          </a:p>
          <a:p>
            <a:r>
              <a:rPr lang="en-US" dirty="0"/>
              <a:t>Regular expressions are widely used in UNIX world.</a:t>
            </a:r>
          </a:p>
          <a:p>
            <a:r>
              <a:rPr lang="en-US" dirty="0"/>
              <a:t>The module re provides full support for Perl-like regular expressions in Python.</a:t>
            </a:r>
          </a:p>
          <a:p>
            <a:r>
              <a:rPr lang="en-US" dirty="0"/>
              <a:t>The re module raises the exception </a:t>
            </a:r>
            <a:r>
              <a:rPr lang="en-US" dirty="0" err="1"/>
              <a:t>re.error</a:t>
            </a:r>
            <a:r>
              <a:rPr lang="en-US" dirty="0"/>
              <a:t> if an error occurs while compiling or using a regular expression</a:t>
            </a:r>
          </a:p>
          <a:p>
            <a:endParaRPr lang="en-IN" dirty="0"/>
          </a:p>
        </p:txBody>
      </p:sp>
      <p:sp>
        <p:nvSpPr>
          <p:cNvPr id="3" name="Title 2"/>
          <p:cNvSpPr>
            <a:spLocks noGrp="1"/>
          </p:cNvSpPr>
          <p:nvPr>
            <p:ph type="title"/>
          </p:nvPr>
        </p:nvSpPr>
        <p:spPr/>
        <p:txBody>
          <a:bodyPr/>
          <a:lstStyle/>
          <a:p>
            <a:r>
              <a:rPr lang="en-IN" dirty="0" smtClean="0"/>
              <a:t>Regular Expressions</a:t>
            </a:r>
            <a:endParaRPr lang="en-IN" dirty="0"/>
          </a:p>
        </p:txBody>
      </p:sp>
    </p:spTree>
    <p:extLst>
      <p:ext uri="{BB962C8B-B14F-4D97-AF65-F5344CB8AC3E}">
        <p14:creationId xmlns:p14="http://schemas.microsoft.com/office/powerpoint/2010/main" val="160826793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dirty="0" smtClean="0"/>
              <a:t/>
            </a:r>
            <a:br>
              <a:rPr lang="en-IN" dirty="0" smtClean="0"/>
            </a:br>
            <a:r>
              <a:rPr lang="en-IN" dirty="0" smtClean="0"/>
              <a:t>Regular Expression</a:t>
            </a:r>
            <a:endParaRPr lang="en-IN" dirty="0"/>
          </a:p>
        </p:txBody>
      </p:sp>
      <p:sp>
        <p:nvSpPr>
          <p:cNvPr id="6" name="TextBox 5"/>
          <p:cNvSpPr txBox="1"/>
          <p:nvPr/>
        </p:nvSpPr>
        <p:spPr>
          <a:xfrm>
            <a:off x="492394" y="1300139"/>
            <a:ext cx="8464012" cy="923330"/>
          </a:xfrm>
          <a:prstGeom prst="rect">
            <a:avLst/>
          </a:prstGeom>
          <a:noFill/>
        </p:spPr>
        <p:txBody>
          <a:bodyPr wrap="square" rtlCol="0">
            <a:spAutoFit/>
          </a:bodyPr>
          <a:lstStyle/>
          <a:p>
            <a:r>
              <a:rPr lang="en-US" dirty="0"/>
              <a:t>re.subn()</a:t>
            </a:r>
          </a:p>
          <a:p>
            <a:r>
              <a:rPr lang="en-US" dirty="0"/>
              <a:t>The re.subn() is similar to re.sub() expect it returns a tuple of 2 items containing the new string and the number of substitutions made..</a:t>
            </a:r>
          </a:p>
        </p:txBody>
      </p:sp>
      <p:sp>
        <p:nvSpPr>
          <p:cNvPr id="2" name="TextBox 1"/>
          <p:cNvSpPr txBox="1"/>
          <p:nvPr/>
        </p:nvSpPr>
        <p:spPr>
          <a:xfrm>
            <a:off x="838200" y="2567933"/>
            <a:ext cx="6858000" cy="3970318"/>
          </a:xfrm>
          <a:prstGeom prst="rect">
            <a:avLst/>
          </a:prstGeom>
          <a:noFill/>
        </p:spPr>
        <p:txBody>
          <a:bodyPr wrap="square" rtlCol="0">
            <a:spAutoFit/>
          </a:bodyPr>
          <a:lstStyle/>
          <a:p>
            <a:r>
              <a:rPr lang="en-US" dirty="0"/>
              <a:t># multiline string</a:t>
            </a:r>
          </a:p>
          <a:p>
            <a:r>
              <a:rPr lang="en-US" dirty="0"/>
              <a:t>string = '</a:t>
            </a:r>
            <a:r>
              <a:rPr lang="en-US" dirty="0" err="1"/>
              <a:t>abc</a:t>
            </a:r>
            <a:r>
              <a:rPr lang="en-US" dirty="0"/>
              <a:t> 12\</a:t>
            </a:r>
          </a:p>
          <a:p>
            <a:r>
              <a:rPr lang="en-US" dirty="0"/>
              <a:t>de 23 \n f45 6'</a:t>
            </a:r>
          </a:p>
          <a:p>
            <a:endParaRPr lang="en-US" dirty="0"/>
          </a:p>
          <a:p>
            <a:r>
              <a:rPr lang="en-US" dirty="0"/>
              <a:t># matches all whitespace characters</a:t>
            </a:r>
          </a:p>
          <a:p>
            <a:r>
              <a:rPr lang="en-US" dirty="0"/>
              <a:t>pattern = '\s+'</a:t>
            </a:r>
          </a:p>
          <a:p>
            <a:endParaRPr lang="en-US" dirty="0"/>
          </a:p>
          <a:p>
            <a:r>
              <a:rPr lang="en-US" dirty="0"/>
              <a:t># empty string</a:t>
            </a:r>
          </a:p>
          <a:p>
            <a:r>
              <a:rPr lang="en-US" dirty="0"/>
              <a:t>replace = </a:t>
            </a:r>
            <a:r>
              <a:rPr lang="en-US" dirty="0" smtClean="0"/>
              <a:t>‘ ‘</a:t>
            </a:r>
            <a:endParaRPr lang="en-US" dirty="0"/>
          </a:p>
          <a:p>
            <a:endParaRPr lang="en-US" dirty="0"/>
          </a:p>
          <a:p>
            <a:r>
              <a:rPr lang="en-US" dirty="0" err="1"/>
              <a:t>new_string</a:t>
            </a:r>
            <a:r>
              <a:rPr lang="en-US" dirty="0"/>
              <a:t> = </a:t>
            </a:r>
            <a:r>
              <a:rPr lang="en-US" dirty="0" err="1"/>
              <a:t>re.subn</a:t>
            </a:r>
            <a:r>
              <a:rPr lang="en-US" dirty="0"/>
              <a:t>(pattern, replace, string) </a:t>
            </a:r>
          </a:p>
          <a:p>
            <a:r>
              <a:rPr lang="en-US" dirty="0"/>
              <a:t>print(</a:t>
            </a:r>
            <a:r>
              <a:rPr lang="en-US" dirty="0" err="1"/>
              <a:t>new_string</a:t>
            </a:r>
            <a:r>
              <a:rPr lang="en-US" dirty="0"/>
              <a:t>)</a:t>
            </a:r>
          </a:p>
          <a:p>
            <a:endParaRPr lang="en-US" dirty="0"/>
          </a:p>
          <a:p>
            <a:r>
              <a:rPr lang="en-US" dirty="0"/>
              <a:t># Output: ('abc12de23f456', 4)</a:t>
            </a:r>
            <a:endParaRPr lang="en-IN" dirty="0"/>
          </a:p>
        </p:txBody>
      </p:sp>
    </p:spTree>
    <p:extLst>
      <p:ext uri="{BB962C8B-B14F-4D97-AF65-F5344CB8AC3E}">
        <p14:creationId xmlns:p14="http://schemas.microsoft.com/office/powerpoint/2010/main" val="17617121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dirty="0" smtClean="0"/>
              <a:t/>
            </a:r>
            <a:br>
              <a:rPr lang="en-IN" dirty="0" smtClean="0"/>
            </a:br>
            <a:r>
              <a:rPr lang="en-IN" dirty="0" smtClean="0"/>
              <a:t>Regular Expression</a:t>
            </a:r>
            <a:endParaRPr lang="en-IN" dirty="0"/>
          </a:p>
        </p:txBody>
      </p:sp>
      <p:sp>
        <p:nvSpPr>
          <p:cNvPr id="6" name="TextBox 5"/>
          <p:cNvSpPr txBox="1"/>
          <p:nvPr/>
        </p:nvSpPr>
        <p:spPr>
          <a:xfrm>
            <a:off x="492394" y="1300139"/>
            <a:ext cx="8464012" cy="2585323"/>
          </a:xfrm>
          <a:prstGeom prst="rect">
            <a:avLst/>
          </a:prstGeom>
          <a:noFill/>
        </p:spPr>
        <p:txBody>
          <a:bodyPr wrap="square" rtlCol="0">
            <a:spAutoFit/>
          </a:bodyPr>
          <a:lstStyle/>
          <a:p>
            <a:r>
              <a:rPr lang="en-US" dirty="0"/>
              <a:t>re.search()</a:t>
            </a:r>
          </a:p>
          <a:p>
            <a:r>
              <a:rPr lang="en-US" dirty="0"/>
              <a:t>The re.search() method takes two arguments: a pattern and a string. The method looks for the first location where the </a:t>
            </a:r>
            <a:r>
              <a:rPr lang="en-US" dirty="0" err="1"/>
              <a:t>RegEx</a:t>
            </a:r>
            <a:r>
              <a:rPr lang="en-US" dirty="0"/>
              <a:t> pattern produces a match with the string.</a:t>
            </a:r>
          </a:p>
          <a:p>
            <a:endParaRPr lang="en-US" dirty="0"/>
          </a:p>
          <a:p>
            <a:r>
              <a:rPr lang="en-US" dirty="0"/>
              <a:t>If the search is successful, re.search() returns a match object; if not, it returns None.</a:t>
            </a:r>
          </a:p>
          <a:p>
            <a:endParaRPr lang="en-US" dirty="0"/>
          </a:p>
          <a:p>
            <a:r>
              <a:rPr lang="en-US" dirty="0"/>
              <a:t>match = </a:t>
            </a:r>
            <a:r>
              <a:rPr lang="en-US" dirty="0" err="1"/>
              <a:t>re.search</a:t>
            </a:r>
            <a:r>
              <a:rPr lang="en-US" dirty="0"/>
              <a:t>(pattern, </a:t>
            </a:r>
            <a:r>
              <a:rPr lang="en-US" dirty="0" err="1"/>
              <a:t>str</a:t>
            </a:r>
            <a:r>
              <a:rPr lang="en-US" dirty="0"/>
              <a:t>)</a:t>
            </a:r>
          </a:p>
        </p:txBody>
      </p:sp>
    </p:spTree>
    <p:extLst>
      <p:ext uri="{BB962C8B-B14F-4D97-AF65-F5344CB8AC3E}">
        <p14:creationId xmlns:p14="http://schemas.microsoft.com/office/powerpoint/2010/main" val="41852057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dirty="0" smtClean="0"/>
              <a:t/>
            </a:r>
            <a:br>
              <a:rPr lang="en-IN" dirty="0" smtClean="0"/>
            </a:br>
            <a:r>
              <a:rPr lang="en-IN" dirty="0" smtClean="0"/>
              <a:t>Regular Expression</a:t>
            </a:r>
            <a:endParaRPr lang="en-IN" dirty="0"/>
          </a:p>
        </p:txBody>
      </p:sp>
      <p:sp>
        <p:nvSpPr>
          <p:cNvPr id="6" name="TextBox 5"/>
          <p:cNvSpPr txBox="1"/>
          <p:nvPr/>
        </p:nvSpPr>
        <p:spPr>
          <a:xfrm>
            <a:off x="492394" y="1300139"/>
            <a:ext cx="8464012" cy="3139321"/>
          </a:xfrm>
          <a:prstGeom prst="rect">
            <a:avLst/>
          </a:prstGeom>
          <a:noFill/>
        </p:spPr>
        <p:txBody>
          <a:bodyPr wrap="square" rtlCol="0">
            <a:spAutoFit/>
          </a:bodyPr>
          <a:lstStyle/>
          <a:p>
            <a:r>
              <a:rPr lang="en-US" dirty="0"/>
              <a:t>string = "Python is fun"</a:t>
            </a:r>
          </a:p>
          <a:p>
            <a:endParaRPr lang="en-US" dirty="0"/>
          </a:p>
          <a:p>
            <a:r>
              <a:rPr lang="en-US" dirty="0"/>
              <a:t># check if 'Python' is at the beginning</a:t>
            </a:r>
          </a:p>
          <a:p>
            <a:r>
              <a:rPr lang="en-US" dirty="0"/>
              <a:t>match = re.search('\</a:t>
            </a:r>
            <a:r>
              <a:rPr lang="en-US" dirty="0" err="1"/>
              <a:t>APython</a:t>
            </a:r>
            <a:r>
              <a:rPr lang="en-US" dirty="0"/>
              <a:t>', string)</a:t>
            </a:r>
          </a:p>
          <a:p>
            <a:endParaRPr lang="en-US" dirty="0"/>
          </a:p>
          <a:p>
            <a:r>
              <a:rPr lang="en-US" dirty="0"/>
              <a:t>if match:</a:t>
            </a:r>
          </a:p>
          <a:p>
            <a:r>
              <a:rPr lang="en-US" dirty="0"/>
              <a:t>  print("pattern found inside the string")</a:t>
            </a:r>
          </a:p>
          <a:p>
            <a:r>
              <a:rPr lang="en-US" dirty="0"/>
              <a:t>else:</a:t>
            </a:r>
          </a:p>
          <a:p>
            <a:r>
              <a:rPr lang="en-US" dirty="0"/>
              <a:t>  print("pattern not found")  </a:t>
            </a:r>
          </a:p>
          <a:p>
            <a:endParaRPr lang="en-US" dirty="0"/>
          </a:p>
          <a:p>
            <a:r>
              <a:rPr lang="en-US" dirty="0"/>
              <a:t># Output: pattern found inside the string</a:t>
            </a:r>
          </a:p>
        </p:txBody>
      </p:sp>
    </p:spTree>
    <p:extLst>
      <p:ext uri="{BB962C8B-B14F-4D97-AF65-F5344CB8AC3E}">
        <p14:creationId xmlns:p14="http://schemas.microsoft.com/office/powerpoint/2010/main" val="1465285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dirty="0" smtClean="0"/>
              <a:t/>
            </a:r>
            <a:br>
              <a:rPr lang="en-IN" dirty="0" smtClean="0"/>
            </a:br>
            <a:r>
              <a:rPr lang="en-IN" dirty="0" smtClean="0"/>
              <a:t>Regular Expression</a:t>
            </a:r>
            <a:endParaRPr lang="en-IN" dirty="0"/>
          </a:p>
        </p:txBody>
      </p:sp>
      <p:sp>
        <p:nvSpPr>
          <p:cNvPr id="6" name="TextBox 5"/>
          <p:cNvSpPr txBox="1"/>
          <p:nvPr/>
        </p:nvSpPr>
        <p:spPr>
          <a:xfrm>
            <a:off x="492394" y="1300139"/>
            <a:ext cx="8464012" cy="1754326"/>
          </a:xfrm>
          <a:prstGeom prst="rect">
            <a:avLst/>
          </a:prstGeom>
          <a:noFill/>
        </p:spPr>
        <p:txBody>
          <a:bodyPr wrap="square" rtlCol="0">
            <a:spAutoFit/>
          </a:bodyPr>
          <a:lstStyle/>
          <a:p>
            <a:r>
              <a:rPr lang="en-US" dirty="0"/>
              <a:t>Match object</a:t>
            </a:r>
          </a:p>
          <a:p>
            <a:r>
              <a:rPr lang="en-US" dirty="0"/>
              <a:t>You can get methods and attributes of a match object using </a:t>
            </a:r>
            <a:r>
              <a:rPr lang="en-US" dirty="0" err="1"/>
              <a:t>dir</a:t>
            </a:r>
            <a:r>
              <a:rPr lang="en-US" dirty="0"/>
              <a:t>() function.</a:t>
            </a:r>
          </a:p>
          <a:p>
            <a:endParaRPr lang="en-US" dirty="0"/>
          </a:p>
          <a:p>
            <a:r>
              <a:rPr lang="en-US" dirty="0"/>
              <a:t>Some of the commonly used methods and attributes of match objects are</a:t>
            </a:r>
            <a:r>
              <a:rPr lang="en-US" dirty="0" smtClean="0"/>
              <a:t>:</a:t>
            </a:r>
            <a:endParaRPr lang="en-US" dirty="0"/>
          </a:p>
          <a:p>
            <a:r>
              <a:rPr lang="en-US" dirty="0" err="1"/>
              <a:t>match.group</a:t>
            </a:r>
            <a:r>
              <a:rPr lang="en-US" dirty="0"/>
              <a:t>()</a:t>
            </a:r>
          </a:p>
          <a:p>
            <a:r>
              <a:rPr lang="en-US" dirty="0"/>
              <a:t>The group() method returns the part of the string where there is a match.</a:t>
            </a:r>
          </a:p>
        </p:txBody>
      </p:sp>
    </p:spTree>
    <p:extLst>
      <p:ext uri="{BB962C8B-B14F-4D97-AF65-F5344CB8AC3E}">
        <p14:creationId xmlns:p14="http://schemas.microsoft.com/office/powerpoint/2010/main" val="156027184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dirty="0" smtClean="0"/>
              <a:t/>
            </a:r>
            <a:br>
              <a:rPr lang="en-IN" dirty="0" smtClean="0"/>
            </a:br>
            <a:r>
              <a:rPr lang="en-IN" dirty="0" smtClean="0"/>
              <a:t>Regular Expression</a:t>
            </a:r>
            <a:endParaRPr lang="en-IN" dirty="0"/>
          </a:p>
        </p:txBody>
      </p:sp>
      <p:sp>
        <p:nvSpPr>
          <p:cNvPr id="4" name="TextBox 3"/>
          <p:cNvSpPr txBox="1"/>
          <p:nvPr/>
        </p:nvSpPr>
        <p:spPr>
          <a:xfrm>
            <a:off x="838200" y="1828800"/>
            <a:ext cx="7182415" cy="3970318"/>
          </a:xfrm>
          <a:prstGeom prst="rect">
            <a:avLst/>
          </a:prstGeom>
          <a:noFill/>
        </p:spPr>
        <p:txBody>
          <a:bodyPr wrap="none" rtlCol="0">
            <a:spAutoFit/>
          </a:bodyPr>
          <a:lstStyle/>
          <a:p>
            <a:r>
              <a:rPr lang="en-US" dirty="0"/>
              <a:t>string = '39801 356, 2102 1111'</a:t>
            </a:r>
          </a:p>
          <a:p>
            <a:endParaRPr lang="en-US" dirty="0"/>
          </a:p>
          <a:p>
            <a:r>
              <a:rPr lang="en-US" dirty="0"/>
              <a:t># Three digit number followed by space followed by two digit number</a:t>
            </a:r>
          </a:p>
          <a:p>
            <a:r>
              <a:rPr lang="en-US" dirty="0"/>
              <a:t>pattern = '(\d{3}) (\d{2})'</a:t>
            </a:r>
          </a:p>
          <a:p>
            <a:endParaRPr lang="en-US" dirty="0"/>
          </a:p>
          <a:p>
            <a:r>
              <a:rPr lang="en-US" dirty="0"/>
              <a:t># match variable contains a Match object.</a:t>
            </a:r>
          </a:p>
          <a:p>
            <a:r>
              <a:rPr lang="en-US" dirty="0"/>
              <a:t>match = re.search(pattern, string) </a:t>
            </a:r>
          </a:p>
          <a:p>
            <a:endParaRPr lang="en-US" dirty="0"/>
          </a:p>
          <a:p>
            <a:r>
              <a:rPr lang="en-US" dirty="0"/>
              <a:t>if match:</a:t>
            </a:r>
          </a:p>
          <a:p>
            <a:r>
              <a:rPr lang="en-US" dirty="0"/>
              <a:t>  print(</a:t>
            </a:r>
            <a:r>
              <a:rPr lang="en-US" dirty="0" err="1"/>
              <a:t>match.group</a:t>
            </a:r>
            <a:r>
              <a:rPr lang="en-US" dirty="0"/>
              <a:t>())</a:t>
            </a:r>
          </a:p>
          <a:p>
            <a:r>
              <a:rPr lang="en-US" dirty="0"/>
              <a:t>else:</a:t>
            </a:r>
          </a:p>
          <a:p>
            <a:r>
              <a:rPr lang="en-US" dirty="0"/>
              <a:t>  print("pattern not found")</a:t>
            </a:r>
          </a:p>
          <a:p>
            <a:endParaRPr lang="en-US" dirty="0"/>
          </a:p>
          <a:p>
            <a:r>
              <a:rPr lang="en-US" dirty="0"/>
              <a:t># Output: 801 35</a:t>
            </a:r>
            <a:endParaRPr lang="en-IN" dirty="0"/>
          </a:p>
        </p:txBody>
      </p:sp>
    </p:spTree>
    <p:extLst>
      <p:ext uri="{BB962C8B-B14F-4D97-AF65-F5344CB8AC3E}">
        <p14:creationId xmlns:p14="http://schemas.microsoft.com/office/powerpoint/2010/main" val="231288294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Decorators allow you to inject or modify code in functions or classes. </a:t>
            </a:r>
            <a:endParaRPr lang="en-US" dirty="0" smtClean="0"/>
          </a:p>
          <a:p>
            <a:r>
              <a:rPr lang="en-US" dirty="0" smtClean="0"/>
              <a:t>Sounds </a:t>
            </a:r>
            <a:r>
              <a:rPr lang="en-US" dirty="0"/>
              <a:t>a bit like </a:t>
            </a:r>
            <a:r>
              <a:rPr lang="en-US" dirty="0" smtClean="0"/>
              <a:t>Aspect-Oriented Programming </a:t>
            </a:r>
            <a:r>
              <a:rPr lang="en-US" dirty="0"/>
              <a:t>(AOP) in Java, doesn’t it? Except that it’s both much simpler and (as a result) much </a:t>
            </a:r>
            <a:r>
              <a:rPr lang="en-US" dirty="0" smtClean="0"/>
              <a:t>more powerful.</a:t>
            </a:r>
          </a:p>
          <a:p>
            <a:r>
              <a:rPr lang="en-US" dirty="0" smtClean="0"/>
              <a:t>For </a:t>
            </a:r>
            <a:r>
              <a:rPr lang="en-US" dirty="0"/>
              <a:t>example, suppose you’d like to do something at the entry and exit points of a </a:t>
            </a:r>
            <a:r>
              <a:rPr lang="en-US" dirty="0" smtClean="0"/>
              <a:t>function.</a:t>
            </a:r>
          </a:p>
          <a:p>
            <a:r>
              <a:rPr lang="en-US" dirty="0"/>
              <a:t>A decorator in Python is any callable Python object that is used to modify a function or a class.</a:t>
            </a:r>
            <a:endParaRPr lang="en-US" dirty="0" smtClean="0"/>
          </a:p>
          <a:p>
            <a:endParaRPr lang="en-IN" dirty="0"/>
          </a:p>
        </p:txBody>
      </p:sp>
      <p:sp>
        <p:nvSpPr>
          <p:cNvPr id="3" name="Title 2"/>
          <p:cNvSpPr>
            <a:spLocks noGrp="1"/>
          </p:cNvSpPr>
          <p:nvPr>
            <p:ph type="title"/>
          </p:nvPr>
        </p:nvSpPr>
        <p:spPr/>
        <p:txBody>
          <a:bodyPr/>
          <a:lstStyle/>
          <a:p>
            <a:r>
              <a:rPr lang="en-IN" dirty="0" smtClean="0"/>
              <a:t>Decorators</a:t>
            </a:r>
            <a:endParaRPr lang="en-IN" dirty="0"/>
          </a:p>
        </p:txBody>
      </p:sp>
    </p:spTree>
    <p:extLst>
      <p:ext uri="{BB962C8B-B14F-4D97-AF65-F5344CB8AC3E}">
        <p14:creationId xmlns:p14="http://schemas.microsoft.com/office/powerpoint/2010/main" val="1762106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marL="0" indent="0">
              <a:buNone/>
            </a:pPr>
            <a:r>
              <a:rPr lang="en-US" dirty="0"/>
              <a:t>we have two different kinds of decorators in Python:</a:t>
            </a:r>
          </a:p>
          <a:p>
            <a:r>
              <a:rPr lang="en-US" dirty="0"/>
              <a:t>Function decorators</a:t>
            </a:r>
          </a:p>
          <a:p>
            <a:r>
              <a:rPr lang="en-US" dirty="0"/>
              <a:t>Class </a:t>
            </a:r>
            <a:r>
              <a:rPr lang="en-US" dirty="0" smtClean="0"/>
              <a:t>decorators</a:t>
            </a:r>
          </a:p>
          <a:p>
            <a:endParaRPr lang="en-IN" dirty="0"/>
          </a:p>
        </p:txBody>
      </p:sp>
      <p:sp>
        <p:nvSpPr>
          <p:cNvPr id="3" name="Title 2"/>
          <p:cNvSpPr>
            <a:spLocks noGrp="1"/>
          </p:cNvSpPr>
          <p:nvPr>
            <p:ph type="title"/>
          </p:nvPr>
        </p:nvSpPr>
        <p:spPr/>
        <p:txBody>
          <a:bodyPr/>
          <a:lstStyle/>
          <a:p>
            <a:r>
              <a:rPr lang="en-IN" dirty="0" smtClean="0"/>
              <a:t>Decorators</a:t>
            </a:r>
            <a:endParaRPr lang="en-IN" dirty="0"/>
          </a:p>
        </p:txBody>
      </p:sp>
      <p:pic>
        <p:nvPicPr>
          <p:cNvPr id="44034" name="Picture 2" descr="python decorato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3349176"/>
            <a:ext cx="6391275" cy="3286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37503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pPr marL="0" indent="0">
              <a:buNone/>
            </a:pPr>
            <a:r>
              <a:rPr lang="en-US" dirty="0"/>
              <a:t>Function Decorators</a:t>
            </a:r>
          </a:p>
          <a:p>
            <a:pPr marL="0" indent="0">
              <a:buNone/>
            </a:pPr>
            <a:r>
              <a:rPr lang="en-US" dirty="0"/>
              <a:t>A function decorator is applied to a function definition by placing it on the line before that function </a:t>
            </a:r>
            <a:r>
              <a:rPr lang="en-US" dirty="0" smtClean="0"/>
              <a:t>definition begins.</a:t>
            </a:r>
          </a:p>
          <a:p>
            <a:pPr marL="0" indent="0">
              <a:buNone/>
            </a:pPr>
            <a:r>
              <a:rPr lang="en-US" dirty="0"/>
              <a:t>@</a:t>
            </a:r>
            <a:r>
              <a:rPr lang="en-US" dirty="0" err="1"/>
              <a:t>myDecorator</a:t>
            </a:r>
            <a:endParaRPr lang="en-US" dirty="0"/>
          </a:p>
          <a:p>
            <a:pPr marL="0" indent="0">
              <a:buNone/>
            </a:pPr>
            <a:r>
              <a:rPr lang="en-US" dirty="0" err="1"/>
              <a:t>def</a:t>
            </a:r>
            <a:r>
              <a:rPr lang="en-US" dirty="0"/>
              <a:t> </a:t>
            </a:r>
            <a:r>
              <a:rPr lang="en-US" dirty="0" err="1"/>
              <a:t>aFunction</a:t>
            </a:r>
            <a:r>
              <a:rPr lang="en-US" dirty="0"/>
              <a:t>():</a:t>
            </a:r>
          </a:p>
          <a:p>
            <a:pPr marL="0" indent="0">
              <a:buNone/>
            </a:pPr>
            <a:r>
              <a:rPr lang="en-US" dirty="0"/>
              <a:t>print("inside </a:t>
            </a:r>
            <a:r>
              <a:rPr lang="en-US" dirty="0" err="1"/>
              <a:t>aFunction</a:t>
            </a:r>
            <a:r>
              <a:rPr lang="en-US" dirty="0" smtClean="0"/>
              <a:t>")</a:t>
            </a:r>
          </a:p>
          <a:p>
            <a:pPr marL="0" indent="0">
              <a:buNone/>
            </a:pPr>
            <a:r>
              <a:rPr lang="en-US" dirty="0"/>
              <a:t>When the compiler passes over this code, </a:t>
            </a:r>
            <a:r>
              <a:rPr lang="en-US" dirty="0" err="1"/>
              <a:t>aFunction</a:t>
            </a:r>
            <a:r>
              <a:rPr lang="en-US" dirty="0"/>
              <a:t>() is compiled and the resulting function object </a:t>
            </a:r>
            <a:r>
              <a:rPr lang="en-US" dirty="0" smtClean="0"/>
              <a:t>is passed </a:t>
            </a:r>
            <a:r>
              <a:rPr lang="en-US" dirty="0"/>
              <a:t>to the </a:t>
            </a:r>
            <a:r>
              <a:rPr lang="en-US" dirty="0" err="1"/>
              <a:t>myDecorator</a:t>
            </a:r>
            <a:r>
              <a:rPr lang="en-US" dirty="0"/>
              <a:t> code, which does something to produce a function-like object that is </a:t>
            </a:r>
            <a:r>
              <a:rPr lang="en-US" dirty="0" smtClean="0"/>
              <a:t>then substituted </a:t>
            </a:r>
            <a:r>
              <a:rPr lang="en-US" dirty="0"/>
              <a:t>for the original </a:t>
            </a:r>
            <a:r>
              <a:rPr lang="en-US" dirty="0" err="1"/>
              <a:t>aFunction</a:t>
            </a:r>
            <a:r>
              <a:rPr lang="en-US" dirty="0"/>
              <a:t>().</a:t>
            </a:r>
          </a:p>
          <a:p>
            <a:pPr marL="0" indent="0">
              <a:buNone/>
            </a:pPr>
            <a:endParaRPr lang="en-IN" dirty="0"/>
          </a:p>
        </p:txBody>
      </p:sp>
      <p:sp>
        <p:nvSpPr>
          <p:cNvPr id="3" name="Title 2"/>
          <p:cNvSpPr>
            <a:spLocks noGrp="1"/>
          </p:cNvSpPr>
          <p:nvPr>
            <p:ph type="title"/>
          </p:nvPr>
        </p:nvSpPr>
        <p:spPr/>
        <p:txBody>
          <a:bodyPr/>
          <a:lstStyle/>
          <a:p>
            <a:r>
              <a:rPr lang="en-IN" dirty="0" smtClean="0"/>
              <a:t>Decorators</a:t>
            </a:r>
            <a:endParaRPr lang="en-IN" dirty="0"/>
          </a:p>
        </p:txBody>
      </p:sp>
    </p:spTree>
    <p:extLst>
      <p:ext uri="{BB962C8B-B14F-4D97-AF65-F5344CB8AC3E}">
        <p14:creationId xmlns:p14="http://schemas.microsoft.com/office/powerpoint/2010/main" val="30380874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dirty="0"/>
              <a:t>The only constraint upon the object returned by the decorator is that it can be used as a function – which</a:t>
            </a:r>
          </a:p>
          <a:p>
            <a:pPr marL="0" indent="0">
              <a:buNone/>
            </a:pPr>
            <a:r>
              <a:rPr lang="en-US" dirty="0"/>
              <a:t>basically means it must be callable. Thus, any classes we use as decorators must implement __call__.</a:t>
            </a:r>
            <a:endParaRPr lang="en-IN" dirty="0"/>
          </a:p>
        </p:txBody>
      </p:sp>
      <p:sp>
        <p:nvSpPr>
          <p:cNvPr id="3" name="Title 2"/>
          <p:cNvSpPr>
            <a:spLocks noGrp="1"/>
          </p:cNvSpPr>
          <p:nvPr>
            <p:ph type="title"/>
          </p:nvPr>
        </p:nvSpPr>
        <p:spPr/>
        <p:txBody>
          <a:bodyPr/>
          <a:lstStyle/>
          <a:p>
            <a:r>
              <a:rPr lang="en-IN" dirty="0" smtClean="0"/>
              <a:t>Decorators</a:t>
            </a:r>
            <a:endParaRPr lang="en-IN" dirty="0"/>
          </a:p>
        </p:txBody>
      </p:sp>
    </p:spTree>
    <p:extLst>
      <p:ext uri="{BB962C8B-B14F-4D97-AF65-F5344CB8AC3E}">
        <p14:creationId xmlns:p14="http://schemas.microsoft.com/office/powerpoint/2010/main" val="379397107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Iterators are everywhere in Python. They are elegantly implemented within for loops, comprehensions, generators etc. but hidden in plain sight</a:t>
            </a:r>
            <a:r>
              <a:rPr lang="en-US" dirty="0" smtClean="0"/>
              <a:t>.</a:t>
            </a:r>
            <a:endParaRPr lang="en-US" dirty="0"/>
          </a:p>
          <a:p>
            <a:r>
              <a:rPr lang="en-US" dirty="0"/>
              <a:t>Iterator in Python is simply an object that can be iterated upon. An object which will return data, one element at a time</a:t>
            </a:r>
            <a:r>
              <a:rPr lang="en-US" dirty="0" smtClean="0"/>
              <a:t>.</a:t>
            </a:r>
            <a:endParaRPr lang="en-US" dirty="0"/>
          </a:p>
          <a:p>
            <a:r>
              <a:rPr lang="en-US" dirty="0"/>
              <a:t>Technically speaking, Python iterator object must implement two special methods, __</a:t>
            </a:r>
            <a:r>
              <a:rPr lang="en-US" dirty="0" err="1"/>
              <a:t>iter</a:t>
            </a:r>
            <a:r>
              <a:rPr lang="en-US" dirty="0"/>
              <a:t>__() and __next__(), collectively called the iterator protocol</a:t>
            </a:r>
            <a:r>
              <a:rPr lang="en-US" dirty="0" smtClean="0"/>
              <a:t>.</a:t>
            </a:r>
            <a:endParaRPr lang="en-US" dirty="0"/>
          </a:p>
          <a:p>
            <a:r>
              <a:rPr lang="en-US" dirty="0"/>
              <a:t>An object is called </a:t>
            </a:r>
            <a:r>
              <a:rPr lang="en-US" dirty="0" err="1"/>
              <a:t>iterable</a:t>
            </a:r>
            <a:r>
              <a:rPr lang="en-US" dirty="0"/>
              <a:t> if we can get an iterator from it. Most of built-in containers in Python like: list, tuple, string etc. are </a:t>
            </a:r>
            <a:r>
              <a:rPr lang="en-US" dirty="0" err="1"/>
              <a:t>iterables</a:t>
            </a:r>
            <a:r>
              <a:rPr lang="en-US" dirty="0" smtClean="0"/>
              <a:t>.</a:t>
            </a:r>
            <a:endParaRPr lang="en-US" dirty="0"/>
          </a:p>
          <a:p>
            <a:r>
              <a:rPr lang="en-US" dirty="0"/>
              <a:t>The </a:t>
            </a:r>
            <a:r>
              <a:rPr lang="en-US" dirty="0" err="1"/>
              <a:t>iter</a:t>
            </a:r>
            <a:r>
              <a:rPr lang="en-US" dirty="0"/>
              <a:t>() function (which in turn calls the __</a:t>
            </a:r>
            <a:r>
              <a:rPr lang="en-US" dirty="0" err="1"/>
              <a:t>iter</a:t>
            </a:r>
            <a:r>
              <a:rPr lang="en-US" dirty="0"/>
              <a:t>__() method) returns an iterator from them.</a:t>
            </a:r>
            <a:endParaRPr lang="en-IN" dirty="0"/>
          </a:p>
        </p:txBody>
      </p:sp>
      <p:sp>
        <p:nvSpPr>
          <p:cNvPr id="3" name="Title 2"/>
          <p:cNvSpPr>
            <a:spLocks noGrp="1"/>
          </p:cNvSpPr>
          <p:nvPr>
            <p:ph type="title"/>
          </p:nvPr>
        </p:nvSpPr>
        <p:spPr/>
        <p:txBody>
          <a:bodyPr/>
          <a:lstStyle/>
          <a:p>
            <a:r>
              <a:rPr lang="en-IN" dirty="0" smtClean="0"/>
              <a:t>Iterators</a:t>
            </a:r>
            <a:endParaRPr lang="en-IN" dirty="0"/>
          </a:p>
        </p:txBody>
      </p:sp>
    </p:spTree>
    <p:extLst>
      <p:ext uri="{BB962C8B-B14F-4D97-AF65-F5344CB8AC3E}">
        <p14:creationId xmlns:p14="http://schemas.microsoft.com/office/powerpoint/2010/main" val="33064163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4"/>
            <a:ext cx="8228012" cy="5172075"/>
          </a:xfrm>
        </p:spPr>
        <p:txBody>
          <a:bodyPr/>
          <a:lstStyle/>
          <a:p>
            <a:r>
              <a:rPr lang="en-US" dirty="0"/>
              <a:t>A regular expression is a pattern of text that consists of ordinary </a:t>
            </a:r>
            <a:r>
              <a:rPr lang="en-US" dirty="0" smtClean="0"/>
              <a:t>characters (</a:t>
            </a:r>
            <a:r>
              <a:rPr lang="en-US" dirty="0"/>
              <a:t>for example, letters a through z or numbers 0 through 9) and special </a:t>
            </a:r>
            <a:r>
              <a:rPr lang="en-US" dirty="0" smtClean="0"/>
              <a:t>characters known </a:t>
            </a:r>
            <a:r>
              <a:rPr lang="en-US" dirty="0"/>
              <a:t>as </a:t>
            </a:r>
            <a:r>
              <a:rPr lang="en-US" dirty="0" smtClean="0"/>
              <a:t>meta characters</a:t>
            </a:r>
            <a:r>
              <a:rPr lang="en-US" dirty="0"/>
              <a:t>. </a:t>
            </a:r>
            <a:endParaRPr lang="en-US" dirty="0" smtClean="0"/>
          </a:p>
          <a:p>
            <a:r>
              <a:rPr lang="en-US" dirty="0" smtClean="0"/>
              <a:t>This </a:t>
            </a:r>
            <a:r>
              <a:rPr lang="en-US" dirty="0"/>
              <a:t>pattern describes the strings that would </a:t>
            </a:r>
            <a:r>
              <a:rPr lang="en-US" dirty="0" smtClean="0"/>
              <a:t>match when </a:t>
            </a:r>
            <a:r>
              <a:rPr lang="en-US" dirty="0"/>
              <a:t>applied to a text</a:t>
            </a:r>
            <a:r>
              <a:rPr lang="en-US" dirty="0" smtClean="0"/>
              <a:t>.</a:t>
            </a:r>
          </a:p>
          <a:p>
            <a:endParaRPr lang="en-IN" dirty="0"/>
          </a:p>
        </p:txBody>
      </p:sp>
      <p:sp>
        <p:nvSpPr>
          <p:cNvPr id="3" name="Title 2"/>
          <p:cNvSpPr>
            <a:spLocks noGrp="1"/>
          </p:cNvSpPr>
          <p:nvPr>
            <p:ph type="title"/>
          </p:nvPr>
        </p:nvSpPr>
        <p:spPr/>
        <p:txBody>
          <a:bodyPr/>
          <a:lstStyle/>
          <a:p>
            <a:r>
              <a:rPr lang="en-IN" dirty="0" smtClean="0"/>
              <a:t>Regular Expressions</a:t>
            </a:r>
            <a:endParaRPr lang="en-IN" dirty="0"/>
          </a:p>
        </p:txBody>
      </p:sp>
      <p:pic>
        <p:nvPicPr>
          <p:cNvPr id="5" name="Picture 4"/>
          <p:cNvPicPr>
            <a:picLocks noChangeAspect="1"/>
          </p:cNvPicPr>
          <p:nvPr/>
        </p:nvPicPr>
        <p:blipFill>
          <a:blip r:embed="rId2"/>
          <a:stretch>
            <a:fillRect/>
          </a:stretch>
        </p:blipFill>
        <p:spPr>
          <a:xfrm>
            <a:off x="2362200" y="4114800"/>
            <a:ext cx="3121800" cy="2237467"/>
          </a:xfrm>
          <a:prstGeom prst="rect">
            <a:avLst/>
          </a:prstGeom>
        </p:spPr>
      </p:pic>
    </p:spTree>
    <p:extLst>
      <p:ext uri="{BB962C8B-B14F-4D97-AF65-F5344CB8AC3E}">
        <p14:creationId xmlns:p14="http://schemas.microsoft.com/office/powerpoint/2010/main" val="333417051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Iterators have several advantages</a:t>
            </a:r>
            <a:r>
              <a:rPr lang="en-US" dirty="0" smtClean="0"/>
              <a:t>:</a:t>
            </a:r>
            <a:endParaRPr lang="en-US" dirty="0"/>
          </a:p>
          <a:p>
            <a:r>
              <a:rPr lang="en-US" dirty="0"/>
              <a:t>Cleaner code</a:t>
            </a:r>
          </a:p>
          <a:p>
            <a:r>
              <a:rPr lang="en-US" dirty="0"/>
              <a:t>Iterators can work with infinite sequences</a:t>
            </a:r>
          </a:p>
          <a:p>
            <a:r>
              <a:rPr lang="en-US" dirty="0"/>
              <a:t>Iterators save </a:t>
            </a:r>
            <a:r>
              <a:rPr lang="en-US" dirty="0" smtClean="0"/>
              <a:t>resources</a:t>
            </a:r>
            <a:endParaRPr lang="en-US" dirty="0"/>
          </a:p>
          <a:p>
            <a:r>
              <a:rPr lang="en-US" dirty="0"/>
              <a:t>Python has several built-in objects, which implement the iterator protocol. For example lists, tuples, strings, dictionaries or </a:t>
            </a:r>
            <a:r>
              <a:rPr lang="en-US" dirty="0" smtClean="0"/>
              <a:t>files</a:t>
            </a:r>
          </a:p>
          <a:p>
            <a:pPr marL="0" indent="0">
              <a:buNone/>
            </a:pPr>
            <a:endParaRPr lang="en-IN" dirty="0"/>
          </a:p>
        </p:txBody>
      </p:sp>
      <p:sp>
        <p:nvSpPr>
          <p:cNvPr id="3" name="Title 2"/>
          <p:cNvSpPr>
            <a:spLocks noGrp="1"/>
          </p:cNvSpPr>
          <p:nvPr>
            <p:ph type="title"/>
          </p:nvPr>
        </p:nvSpPr>
        <p:spPr/>
        <p:txBody>
          <a:bodyPr/>
          <a:lstStyle/>
          <a:p>
            <a:r>
              <a:rPr lang="en-IN" dirty="0" smtClean="0"/>
              <a:t>Iterators</a:t>
            </a:r>
            <a:endParaRPr lang="en-IN" dirty="0"/>
          </a:p>
        </p:txBody>
      </p:sp>
      <p:pic>
        <p:nvPicPr>
          <p:cNvPr id="4" name="Picture 3"/>
          <p:cNvPicPr>
            <a:picLocks noChangeAspect="1"/>
          </p:cNvPicPr>
          <p:nvPr/>
        </p:nvPicPr>
        <p:blipFill>
          <a:blip r:embed="rId2"/>
          <a:stretch>
            <a:fillRect/>
          </a:stretch>
        </p:blipFill>
        <p:spPr>
          <a:xfrm>
            <a:off x="1828800" y="4748171"/>
            <a:ext cx="5638800" cy="1882818"/>
          </a:xfrm>
          <a:prstGeom prst="rect">
            <a:avLst/>
          </a:prstGeom>
        </p:spPr>
      </p:pic>
    </p:spTree>
    <p:extLst>
      <p:ext uri="{BB962C8B-B14F-4D97-AF65-F5344CB8AC3E}">
        <p14:creationId xmlns:p14="http://schemas.microsoft.com/office/powerpoint/2010/main" val="384829242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Generator is a special routine that can be used to control the iteration </a:t>
            </a:r>
            <a:r>
              <a:rPr lang="en-US" dirty="0" err="1"/>
              <a:t>behaviour</a:t>
            </a:r>
            <a:r>
              <a:rPr lang="en-US" dirty="0"/>
              <a:t> of a loop</a:t>
            </a:r>
            <a:r>
              <a:rPr lang="en-US" dirty="0" smtClean="0"/>
              <a:t>.</a:t>
            </a:r>
          </a:p>
          <a:p>
            <a:r>
              <a:rPr lang="en-US" dirty="0" smtClean="0"/>
              <a:t>A </a:t>
            </a:r>
            <a:r>
              <a:rPr lang="en-US" dirty="0"/>
              <a:t>generator is similar to a function returning an array</a:t>
            </a:r>
            <a:r>
              <a:rPr lang="en-US" dirty="0" smtClean="0"/>
              <a:t>.</a:t>
            </a:r>
          </a:p>
          <a:p>
            <a:r>
              <a:rPr lang="en-US" dirty="0" smtClean="0"/>
              <a:t>A </a:t>
            </a:r>
            <a:r>
              <a:rPr lang="en-US" dirty="0"/>
              <a:t>generator has parameters, it can be called and it generates a sequence of numbers</a:t>
            </a:r>
            <a:r>
              <a:rPr lang="en-US" dirty="0" smtClean="0"/>
              <a:t>.</a:t>
            </a:r>
          </a:p>
          <a:p>
            <a:r>
              <a:rPr lang="en-US" dirty="0" smtClean="0"/>
              <a:t>But </a:t>
            </a:r>
            <a:r>
              <a:rPr lang="en-US" dirty="0"/>
              <a:t>unlike functions, which return a whole array, a generator yields one value at a time. This requires less memory.</a:t>
            </a:r>
            <a:endParaRPr lang="en-IN" dirty="0"/>
          </a:p>
        </p:txBody>
      </p:sp>
      <p:sp>
        <p:nvSpPr>
          <p:cNvPr id="3" name="Title 2"/>
          <p:cNvSpPr>
            <a:spLocks noGrp="1"/>
          </p:cNvSpPr>
          <p:nvPr>
            <p:ph type="title"/>
          </p:nvPr>
        </p:nvSpPr>
        <p:spPr/>
        <p:txBody>
          <a:bodyPr/>
          <a:lstStyle/>
          <a:p>
            <a:r>
              <a:rPr lang="en-IN" dirty="0" smtClean="0"/>
              <a:t>Generators</a:t>
            </a:r>
            <a:endParaRPr lang="en-IN" dirty="0"/>
          </a:p>
        </p:txBody>
      </p:sp>
    </p:spTree>
    <p:extLst>
      <p:ext uri="{BB962C8B-B14F-4D97-AF65-F5344CB8AC3E}">
        <p14:creationId xmlns:p14="http://schemas.microsoft.com/office/powerpoint/2010/main" val="348716719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Generators in Python:</a:t>
            </a:r>
          </a:p>
          <a:p>
            <a:endParaRPr lang="en-US" dirty="0"/>
          </a:p>
          <a:p>
            <a:r>
              <a:rPr lang="en-US" dirty="0"/>
              <a:t>Are defined with the </a:t>
            </a:r>
            <a:r>
              <a:rPr lang="en-US" dirty="0" err="1"/>
              <a:t>def</a:t>
            </a:r>
            <a:r>
              <a:rPr lang="en-US" dirty="0"/>
              <a:t> keyword</a:t>
            </a:r>
          </a:p>
          <a:p>
            <a:r>
              <a:rPr lang="en-US" dirty="0"/>
              <a:t>Use the yield keyword</a:t>
            </a:r>
          </a:p>
          <a:p>
            <a:r>
              <a:rPr lang="en-US" dirty="0"/>
              <a:t>May use several yield keywords</a:t>
            </a:r>
          </a:p>
          <a:p>
            <a:r>
              <a:rPr lang="en-US" dirty="0"/>
              <a:t>Return an iterator</a:t>
            </a:r>
            <a:endParaRPr lang="en-IN" dirty="0"/>
          </a:p>
        </p:txBody>
      </p:sp>
      <p:sp>
        <p:nvSpPr>
          <p:cNvPr id="3" name="Title 2"/>
          <p:cNvSpPr>
            <a:spLocks noGrp="1"/>
          </p:cNvSpPr>
          <p:nvPr>
            <p:ph type="title"/>
          </p:nvPr>
        </p:nvSpPr>
        <p:spPr/>
        <p:txBody>
          <a:bodyPr/>
          <a:lstStyle/>
          <a:p>
            <a:r>
              <a:rPr lang="en-IN" dirty="0" smtClean="0"/>
              <a:t>Generators</a:t>
            </a:r>
            <a:endParaRPr lang="en-IN" dirty="0"/>
          </a:p>
        </p:txBody>
      </p:sp>
    </p:spTree>
    <p:extLst>
      <p:ext uri="{BB962C8B-B14F-4D97-AF65-F5344CB8AC3E}">
        <p14:creationId xmlns:p14="http://schemas.microsoft.com/office/powerpoint/2010/main" val="279635386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US" dirty="0"/>
              <a:t>While creating a Python Generator, we use function. But to create an iterator in Python we use </a:t>
            </a:r>
            <a:r>
              <a:rPr lang="en-US" dirty="0" err="1"/>
              <a:t>iter</a:t>
            </a:r>
            <a:r>
              <a:rPr lang="en-US" dirty="0"/>
              <a:t>() and next() functions.</a:t>
            </a:r>
          </a:p>
          <a:p>
            <a:r>
              <a:rPr lang="en-US" dirty="0"/>
              <a:t>A generator use ‘yield’ keyword which Python iterator doesn't.</a:t>
            </a:r>
          </a:p>
          <a:p>
            <a:r>
              <a:rPr lang="en-US" dirty="0"/>
              <a:t>Python Generator saves the state of local variable every time yield pauses the loop in python. Iterator dose not use local variables. It just needs </a:t>
            </a:r>
            <a:r>
              <a:rPr lang="en-US" dirty="0" err="1"/>
              <a:t>iterable</a:t>
            </a:r>
            <a:r>
              <a:rPr lang="en-US" dirty="0"/>
              <a:t> to iterate on.</a:t>
            </a:r>
          </a:p>
          <a:p>
            <a:r>
              <a:rPr lang="en-US" dirty="0"/>
              <a:t>A generator can have any number of ‘yield’ statement.</a:t>
            </a:r>
          </a:p>
          <a:p>
            <a:r>
              <a:rPr lang="en-US" dirty="0"/>
              <a:t>You cam implement your own iterator using python class. A generator does not need a class.</a:t>
            </a:r>
          </a:p>
          <a:p>
            <a:r>
              <a:rPr lang="en-US" dirty="0"/>
              <a:t>You can either use a Python function or a comprehension to write Python Generator. For iterator you have to use </a:t>
            </a:r>
            <a:r>
              <a:rPr lang="en-US" dirty="0" err="1"/>
              <a:t>iter</a:t>
            </a:r>
            <a:r>
              <a:rPr lang="en-US" dirty="0"/>
              <a:t>() and next() functions.</a:t>
            </a:r>
          </a:p>
          <a:p>
            <a:r>
              <a:rPr lang="en-US" dirty="0"/>
              <a:t>We can write fast and compact code with Python Generator. This is an advantage over python iterators. They are also simpler to code than iterators.</a:t>
            </a:r>
            <a:endParaRPr lang="en-IN" dirty="0"/>
          </a:p>
        </p:txBody>
      </p:sp>
      <p:sp>
        <p:nvSpPr>
          <p:cNvPr id="3" name="Title 2"/>
          <p:cNvSpPr>
            <a:spLocks noGrp="1"/>
          </p:cNvSpPr>
          <p:nvPr>
            <p:ph type="title"/>
          </p:nvPr>
        </p:nvSpPr>
        <p:spPr/>
        <p:txBody>
          <a:bodyPr/>
          <a:lstStyle/>
          <a:p>
            <a:r>
              <a:rPr lang="en-IN" dirty="0" smtClean="0"/>
              <a:t>Generators vs Iterators</a:t>
            </a:r>
            <a:endParaRPr lang="en-IN" dirty="0"/>
          </a:p>
        </p:txBody>
      </p:sp>
    </p:spTree>
    <p:extLst>
      <p:ext uri="{BB962C8B-B14F-4D97-AF65-F5344CB8AC3E}">
        <p14:creationId xmlns:p14="http://schemas.microsoft.com/office/powerpoint/2010/main" val="372776454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Generators vs Iterators</a:t>
            </a:r>
            <a:endParaRPr lang="en-IN" dirty="0"/>
          </a:p>
        </p:txBody>
      </p:sp>
      <p:pic>
        <p:nvPicPr>
          <p:cNvPr id="46082" name="Picture 2" descr="https://nvie.com/img/relationship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286000"/>
            <a:ext cx="8229600" cy="3713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547544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Collections in Python are containers that are used to store collections of data, for example, list, </a:t>
            </a:r>
            <a:r>
              <a:rPr lang="en-US" dirty="0" err="1"/>
              <a:t>dict</a:t>
            </a:r>
            <a:r>
              <a:rPr lang="en-US" dirty="0"/>
              <a:t>, set, tuple etc. </a:t>
            </a:r>
            <a:endParaRPr lang="en-US" dirty="0" smtClean="0"/>
          </a:p>
          <a:p>
            <a:r>
              <a:rPr lang="en-US" dirty="0" smtClean="0"/>
              <a:t>These </a:t>
            </a:r>
            <a:r>
              <a:rPr lang="en-US" dirty="0"/>
              <a:t>are built-in collections</a:t>
            </a:r>
            <a:r>
              <a:rPr lang="en-US" dirty="0" smtClean="0"/>
              <a:t>.</a:t>
            </a:r>
          </a:p>
          <a:p>
            <a:r>
              <a:rPr lang="en-US" dirty="0" smtClean="0"/>
              <a:t>Several </a:t>
            </a:r>
            <a:r>
              <a:rPr lang="en-US" dirty="0"/>
              <a:t>modules have been developed that provide additional data structures to store collections of data. </a:t>
            </a:r>
            <a:endParaRPr lang="en-US" dirty="0" smtClean="0"/>
          </a:p>
          <a:p>
            <a:r>
              <a:rPr lang="en-US" dirty="0" smtClean="0"/>
              <a:t>One </a:t>
            </a:r>
            <a:r>
              <a:rPr lang="en-US" dirty="0"/>
              <a:t>such module is the Python collections module.</a:t>
            </a:r>
            <a:endParaRPr lang="en-IN" dirty="0"/>
          </a:p>
        </p:txBody>
      </p:sp>
      <p:sp>
        <p:nvSpPr>
          <p:cNvPr id="3" name="Title 2"/>
          <p:cNvSpPr>
            <a:spLocks noGrp="1"/>
          </p:cNvSpPr>
          <p:nvPr>
            <p:ph type="title"/>
          </p:nvPr>
        </p:nvSpPr>
        <p:spPr/>
        <p:txBody>
          <a:bodyPr/>
          <a:lstStyle/>
          <a:p>
            <a:r>
              <a:rPr lang="en-IN" dirty="0" smtClean="0"/>
              <a:t>Collections Framework</a:t>
            </a:r>
            <a:endParaRPr lang="en-IN" dirty="0"/>
          </a:p>
        </p:txBody>
      </p:sp>
    </p:spTree>
    <p:extLst>
      <p:ext uri="{BB962C8B-B14F-4D97-AF65-F5344CB8AC3E}">
        <p14:creationId xmlns:p14="http://schemas.microsoft.com/office/powerpoint/2010/main" val="248291166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Counter</a:t>
            </a:r>
          </a:p>
          <a:p>
            <a:r>
              <a:rPr lang="en-US" dirty="0" err="1"/>
              <a:t>defaultdict</a:t>
            </a:r>
            <a:endParaRPr lang="en-US" dirty="0"/>
          </a:p>
          <a:p>
            <a:r>
              <a:rPr lang="en-US" dirty="0" err="1"/>
              <a:t>OrderedDict</a:t>
            </a:r>
            <a:endParaRPr lang="en-US" dirty="0"/>
          </a:p>
          <a:p>
            <a:r>
              <a:rPr lang="en-US" dirty="0" err="1"/>
              <a:t>deque</a:t>
            </a:r>
            <a:endParaRPr lang="en-US" dirty="0"/>
          </a:p>
          <a:p>
            <a:r>
              <a:rPr lang="en-US" dirty="0" err="1"/>
              <a:t>ChainMap</a:t>
            </a:r>
            <a:endParaRPr lang="en-US" dirty="0"/>
          </a:p>
          <a:p>
            <a:r>
              <a:rPr lang="en-US" dirty="0" err="1"/>
              <a:t>namedtuple</a:t>
            </a:r>
            <a:r>
              <a:rPr lang="en-US" dirty="0"/>
              <a:t>()</a:t>
            </a:r>
            <a:endParaRPr lang="en-IN" dirty="0"/>
          </a:p>
        </p:txBody>
      </p:sp>
      <p:sp>
        <p:nvSpPr>
          <p:cNvPr id="3" name="Title 2"/>
          <p:cNvSpPr>
            <a:spLocks noGrp="1"/>
          </p:cNvSpPr>
          <p:nvPr>
            <p:ph type="title"/>
          </p:nvPr>
        </p:nvSpPr>
        <p:spPr/>
        <p:txBody>
          <a:bodyPr/>
          <a:lstStyle/>
          <a:p>
            <a:r>
              <a:rPr lang="en-IN" dirty="0"/>
              <a:t>Collections Module</a:t>
            </a:r>
            <a:br>
              <a:rPr lang="en-IN" dirty="0"/>
            </a:br>
            <a:endParaRPr lang="en-IN" dirty="0"/>
          </a:p>
        </p:txBody>
      </p:sp>
    </p:spTree>
    <p:extLst>
      <p:ext uri="{BB962C8B-B14F-4D97-AF65-F5344CB8AC3E}">
        <p14:creationId xmlns:p14="http://schemas.microsoft.com/office/powerpoint/2010/main" val="313430183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 Counter</a:t>
            </a:r>
          </a:p>
          <a:p>
            <a:r>
              <a:rPr lang="en-US" dirty="0"/>
              <a:t>Counter is a subclass of dictionary object. </a:t>
            </a:r>
            <a:endParaRPr lang="en-US" dirty="0" smtClean="0"/>
          </a:p>
          <a:p>
            <a:r>
              <a:rPr lang="en-US" dirty="0" smtClean="0"/>
              <a:t>The </a:t>
            </a:r>
            <a:r>
              <a:rPr lang="en-US" dirty="0"/>
              <a:t>Counter() function in collections module takes an </a:t>
            </a:r>
            <a:r>
              <a:rPr lang="en-US" dirty="0" err="1"/>
              <a:t>iterable</a:t>
            </a:r>
            <a:r>
              <a:rPr lang="en-US" dirty="0"/>
              <a:t> or a mapping as the argument and returns a Dictionary. </a:t>
            </a:r>
            <a:endParaRPr lang="en-US" dirty="0" smtClean="0"/>
          </a:p>
          <a:p>
            <a:r>
              <a:rPr lang="en-US" dirty="0" smtClean="0"/>
              <a:t>In </a:t>
            </a:r>
            <a:r>
              <a:rPr lang="en-US" dirty="0"/>
              <a:t>this dictionary, a key is an element in the </a:t>
            </a:r>
            <a:r>
              <a:rPr lang="en-US" dirty="0" err="1"/>
              <a:t>iterable</a:t>
            </a:r>
            <a:r>
              <a:rPr lang="en-US" dirty="0"/>
              <a:t> or the mapping and value is the number of times that element exists in the </a:t>
            </a:r>
            <a:r>
              <a:rPr lang="en-US" dirty="0" err="1"/>
              <a:t>iterable</a:t>
            </a:r>
            <a:r>
              <a:rPr lang="en-US" dirty="0"/>
              <a:t> or the mapping.</a:t>
            </a:r>
          </a:p>
          <a:p>
            <a:r>
              <a:rPr lang="en-US" dirty="0" smtClean="0"/>
              <a:t>You </a:t>
            </a:r>
            <a:r>
              <a:rPr lang="en-US" dirty="0"/>
              <a:t>have to import the Counter class before you can create a counter instance.</a:t>
            </a:r>
            <a:endParaRPr lang="en-IN" dirty="0"/>
          </a:p>
        </p:txBody>
      </p:sp>
      <p:sp>
        <p:nvSpPr>
          <p:cNvPr id="3" name="Title 2"/>
          <p:cNvSpPr>
            <a:spLocks noGrp="1"/>
          </p:cNvSpPr>
          <p:nvPr>
            <p:ph type="title"/>
          </p:nvPr>
        </p:nvSpPr>
        <p:spPr/>
        <p:txBody>
          <a:bodyPr/>
          <a:lstStyle/>
          <a:p>
            <a:r>
              <a:rPr lang="en-IN" dirty="0"/>
              <a:t>Collections Module</a:t>
            </a:r>
            <a:br>
              <a:rPr lang="en-IN" dirty="0"/>
            </a:br>
            <a:endParaRPr lang="en-IN" dirty="0"/>
          </a:p>
        </p:txBody>
      </p:sp>
    </p:spTree>
    <p:extLst>
      <p:ext uri="{BB962C8B-B14F-4D97-AF65-F5344CB8AC3E}">
        <p14:creationId xmlns:p14="http://schemas.microsoft.com/office/powerpoint/2010/main" val="208768207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 Counter</a:t>
            </a:r>
          </a:p>
          <a:p>
            <a:r>
              <a:rPr lang="en-US" dirty="0"/>
              <a:t>Counter is a subclass of dictionary object. </a:t>
            </a:r>
            <a:endParaRPr lang="en-US" dirty="0" smtClean="0"/>
          </a:p>
          <a:p>
            <a:r>
              <a:rPr lang="en-US" dirty="0" smtClean="0"/>
              <a:t>The </a:t>
            </a:r>
            <a:r>
              <a:rPr lang="en-US" dirty="0"/>
              <a:t>Counter() function in collections module takes an </a:t>
            </a:r>
            <a:r>
              <a:rPr lang="en-US" dirty="0" err="1"/>
              <a:t>iterable</a:t>
            </a:r>
            <a:r>
              <a:rPr lang="en-US" dirty="0"/>
              <a:t> or a mapping as the argument and returns a Dictionary. </a:t>
            </a:r>
            <a:endParaRPr lang="en-US" dirty="0" smtClean="0"/>
          </a:p>
          <a:p>
            <a:r>
              <a:rPr lang="en-US" dirty="0" smtClean="0"/>
              <a:t>In </a:t>
            </a:r>
            <a:r>
              <a:rPr lang="en-US" dirty="0"/>
              <a:t>this dictionary, a key is an element in the </a:t>
            </a:r>
            <a:r>
              <a:rPr lang="en-US" dirty="0" err="1"/>
              <a:t>iterable</a:t>
            </a:r>
            <a:r>
              <a:rPr lang="en-US" dirty="0"/>
              <a:t> or the mapping and value is the number of times that element exists in the </a:t>
            </a:r>
            <a:r>
              <a:rPr lang="en-US" dirty="0" err="1"/>
              <a:t>iterable</a:t>
            </a:r>
            <a:r>
              <a:rPr lang="en-US" dirty="0"/>
              <a:t> or the mapping.</a:t>
            </a:r>
          </a:p>
          <a:p>
            <a:r>
              <a:rPr lang="en-US" dirty="0" smtClean="0"/>
              <a:t>You </a:t>
            </a:r>
            <a:r>
              <a:rPr lang="en-US" dirty="0"/>
              <a:t>have to import the Counter class before you can create a counter instance.</a:t>
            </a:r>
            <a:endParaRPr lang="en-IN" dirty="0"/>
          </a:p>
        </p:txBody>
      </p:sp>
      <p:sp>
        <p:nvSpPr>
          <p:cNvPr id="3" name="Title 2"/>
          <p:cNvSpPr>
            <a:spLocks noGrp="1"/>
          </p:cNvSpPr>
          <p:nvPr>
            <p:ph type="title"/>
          </p:nvPr>
        </p:nvSpPr>
        <p:spPr/>
        <p:txBody>
          <a:bodyPr/>
          <a:lstStyle/>
          <a:p>
            <a:r>
              <a:rPr lang="en-IN" dirty="0"/>
              <a:t>Collections Module</a:t>
            </a:r>
            <a:br>
              <a:rPr lang="en-IN" dirty="0"/>
            </a:br>
            <a:endParaRPr lang="en-IN" dirty="0"/>
          </a:p>
        </p:txBody>
      </p:sp>
    </p:spTree>
    <p:extLst>
      <p:ext uri="{BB962C8B-B14F-4D97-AF65-F5344CB8AC3E}">
        <p14:creationId xmlns:p14="http://schemas.microsoft.com/office/powerpoint/2010/main" val="60256255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 </a:t>
            </a:r>
            <a:r>
              <a:rPr lang="en-US" dirty="0" err="1"/>
              <a:t>defaultdict</a:t>
            </a:r>
            <a:endParaRPr lang="en-US" dirty="0"/>
          </a:p>
          <a:p>
            <a:r>
              <a:rPr lang="en-US" dirty="0"/>
              <a:t>The </a:t>
            </a:r>
            <a:r>
              <a:rPr lang="en-US" dirty="0" err="1"/>
              <a:t>defaultdict</a:t>
            </a:r>
            <a:r>
              <a:rPr lang="en-US" dirty="0"/>
              <a:t> works exactly like a python dictionary, except for it does not throw </a:t>
            </a:r>
            <a:r>
              <a:rPr lang="en-US" dirty="0" err="1"/>
              <a:t>KeyError</a:t>
            </a:r>
            <a:r>
              <a:rPr lang="en-US" dirty="0"/>
              <a:t> when you try to access a non-existent key</a:t>
            </a:r>
            <a:r>
              <a:rPr lang="en-US" dirty="0" smtClean="0"/>
              <a:t>.</a:t>
            </a:r>
            <a:endParaRPr lang="en-US" dirty="0"/>
          </a:p>
          <a:p>
            <a:r>
              <a:rPr lang="en-US" dirty="0"/>
              <a:t>Instead, it initializes the key with the element of the data type that you pass as an argument at the creation of </a:t>
            </a:r>
            <a:r>
              <a:rPr lang="en-US" dirty="0" err="1"/>
              <a:t>defaultdict</a:t>
            </a:r>
            <a:r>
              <a:rPr lang="en-US" dirty="0"/>
              <a:t>. The data type is called </a:t>
            </a:r>
            <a:r>
              <a:rPr lang="en-US" dirty="0" err="1"/>
              <a:t>default_factory</a:t>
            </a:r>
            <a:r>
              <a:rPr lang="en-US" dirty="0"/>
              <a:t>.</a:t>
            </a:r>
            <a:endParaRPr lang="en-IN" dirty="0"/>
          </a:p>
        </p:txBody>
      </p:sp>
      <p:sp>
        <p:nvSpPr>
          <p:cNvPr id="3" name="Title 2"/>
          <p:cNvSpPr>
            <a:spLocks noGrp="1"/>
          </p:cNvSpPr>
          <p:nvPr>
            <p:ph type="title"/>
          </p:nvPr>
        </p:nvSpPr>
        <p:spPr/>
        <p:txBody>
          <a:bodyPr/>
          <a:lstStyle/>
          <a:p>
            <a:r>
              <a:rPr lang="en-IN" dirty="0"/>
              <a:t>Collections Module</a:t>
            </a:r>
            <a:br>
              <a:rPr lang="en-IN" dirty="0"/>
            </a:br>
            <a:endParaRPr lang="en-IN" dirty="0"/>
          </a:p>
        </p:txBody>
      </p:sp>
    </p:spTree>
    <p:extLst>
      <p:ext uri="{BB962C8B-B14F-4D97-AF65-F5344CB8AC3E}">
        <p14:creationId xmlns:p14="http://schemas.microsoft.com/office/powerpoint/2010/main" val="35357333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Literals are the simplest form of pattern matching in regular expressions.</a:t>
            </a:r>
            <a:endParaRPr lang="en-US" dirty="0" smtClean="0"/>
          </a:p>
          <a:p>
            <a:r>
              <a:rPr lang="en-US" dirty="0" smtClean="0"/>
              <a:t>They </a:t>
            </a:r>
            <a:r>
              <a:rPr lang="en-US" dirty="0"/>
              <a:t>will simply succeed whenever that literal is found.</a:t>
            </a:r>
          </a:p>
          <a:p>
            <a:r>
              <a:rPr lang="en-US" dirty="0"/>
              <a:t>If we apply the regular expression /fox/ to search the phrase The quick brown </a:t>
            </a:r>
            <a:r>
              <a:rPr lang="en-US" dirty="0" smtClean="0"/>
              <a:t>fox jumps </a:t>
            </a:r>
            <a:r>
              <a:rPr lang="en-US" dirty="0"/>
              <a:t>over the lazy dog, we will find one match</a:t>
            </a:r>
            <a:r>
              <a:rPr lang="en-US" dirty="0" smtClean="0"/>
              <a:t>:</a:t>
            </a:r>
          </a:p>
          <a:p>
            <a:endParaRPr lang="en-IN" dirty="0"/>
          </a:p>
        </p:txBody>
      </p:sp>
      <p:sp>
        <p:nvSpPr>
          <p:cNvPr id="3" name="Title 2"/>
          <p:cNvSpPr>
            <a:spLocks noGrp="1"/>
          </p:cNvSpPr>
          <p:nvPr>
            <p:ph type="title"/>
          </p:nvPr>
        </p:nvSpPr>
        <p:spPr/>
        <p:txBody>
          <a:bodyPr/>
          <a:lstStyle/>
          <a:p>
            <a:r>
              <a:rPr lang="en-IN" dirty="0" smtClean="0"/>
              <a:t>Regular Expressions - Literals</a:t>
            </a:r>
            <a:endParaRPr lang="en-IN" dirty="0"/>
          </a:p>
        </p:txBody>
      </p:sp>
      <p:pic>
        <p:nvPicPr>
          <p:cNvPr id="4" name="Picture 3"/>
          <p:cNvPicPr>
            <a:picLocks noChangeAspect="1"/>
          </p:cNvPicPr>
          <p:nvPr/>
        </p:nvPicPr>
        <p:blipFill>
          <a:blip r:embed="rId2"/>
          <a:stretch>
            <a:fillRect/>
          </a:stretch>
        </p:blipFill>
        <p:spPr>
          <a:xfrm>
            <a:off x="1447801" y="4876800"/>
            <a:ext cx="5074468" cy="1436601"/>
          </a:xfrm>
          <a:prstGeom prst="rect">
            <a:avLst/>
          </a:prstGeom>
        </p:spPr>
      </p:pic>
    </p:spTree>
    <p:extLst>
      <p:ext uri="{BB962C8B-B14F-4D97-AF65-F5344CB8AC3E}">
        <p14:creationId xmlns:p14="http://schemas.microsoft.com/office/powerpoint/2010/main" val="263108218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 </a:t>
            </a:r>
            <a:r>
              <a:rPr lang="en-US" dirty="0" err="1"/>
              <a:t>OrderedDict</a:t>
            </a:r>
            <a:endParaRPr lang="en-US" dirty="0"/>
          </a:p>
          <a:p>
            <a:r>
              <a:rPr lang="en-US" dirty="0" err="1"/>
              <a:t>OrderedDict</a:t>
            </a:r>
            <a:r>
              <a:rPr lang="en-US" dirty="0"/>
              <a:t> is a dictionary where keys maintain the order in which they are inserted, which means if you change the value of a key later, it will not change the position of </a:t>
            </a:r>
            <a:r>
              <a:rPr lang="en-US" dirty="0" smtClean="0"/>
              <a:t>the </a:t>
            </a:r>
            <a:r>
              <a:rPr lang="en-US" dirty="0"/>
              <a:t>key</a:t>
            </a:r>
            <a:r>
              <a:rPr lang="en-US" dirty="0" smtClean="0"/>
              <a:t>.</a:t>
            </a:r>
          </a:p>
          <a:p>
            <a:endParaRPr lang="en-US" dirty="0"/>
          </a:p>
          <a:p>
            <a:r>
              <a:rPr lang="en-US" dirty="0"/>
              <a:t>The </a:t>
            </a:r>
            <a:r>
              <a:rPr lang="en-US" dirty="0" err="1" smtClean="0"/>
              <a:t>deque</a:t>
            </a:r>
            <a:r>
              <a:rPr lang="en-US" dirty="0" smtClean="0"/>
              <a:t> (Double Ended Queue)</a:t>
            </a:r>
            <a:endParaRPr lang="en-US" dirty="0"/>
          </a:p>
          <a:p>
            <a:r>
              <a:rPr lang="en-US" dirty="0"/>
              <a:t>The </a:t>
            </a:r>
            <a:r>
              <a:rPr lang="en-US" dirty="0" err="1"/>
              <a:t>deque</a:t>
            </a:r>
            <a:r>
              <a:rPr lang="en-US" dirty="0"/>
              <a:t> is a list optimized for inserting and removing items.</a:t>
            </a:r>
            <a:endParaRPr lang="en-IN" dirty="0"/>
          </a:p>
        </p:txBody>
      </p:sp>
      <p:sp>
        <p:nvSpPr>
          <p:cNvPr id="3" name="Title 2"/>
          <p:cNvSpPr>
            <a:spLocks noGrp="1"/>
          </p:cNvSpPr>
          <p:nvPr>
            <p:ph type="title"/>
          </p:nvPr>
        </p:nvSpPr>
        <p:spPr/>
        <p:txBody>
          <a:bodyPr/>
          <a:lstStyle/>
          <a:p>
            <a:r>
              <a:rPr lang="en-IN" dirty="0"/>
              <a:t>Collections Module</a:t>
            </a:r>
            <a:br>
              <a:rPr lang="en-IN" dirty="0"/>
            </a:br>
            <a:endParaRPr lang="en-IN" dirty="0"/>
          </a:p>
        </p:txBody>
      </p:sp>
    </p:spTree>
    <p:extLst>
      <p:ext uri="{BB962C8B-B14F-4D97-AF65-F5344CB8AC3E}">
        <p14:creationId xmlns:p14="http://schemas.microsoft.com/office/powerpoint/2010/main" val="151967860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The </a:t>
            </a:r>
            <a:r>
              <a:rPr lang="en-US" dirty="0" err="1"/>
              <a:t>ChainMap</a:t>
            </a:r>
            <a:endParaRPr lang="en-US" dirty="0"/>
          </a:p>
          <a:p>
            <a:r>
              <a:rPr lang="en-US" dirty="0" err="1"/>
              <a:t>ChainMap</a:t>
            </a:r>
            <a:r>
              <a:rPr lang="en-US" dirty="0"/>
              <a:t> is used to combine several dictionaries or mappings. It returns a list of dictionaries</a:t>
            </a:r>
            <a:r>
              <a:rPr lang="en-US" dirty="0" smtClean="0"/>
              <a:t>.</a:t>
            </a:r>
          </a:p>
          <a:p>
            <a:endParaRPr lang="en-US" dirty="0"/>
          </a:p>
          <a:p>
            <a:r>
              <a:rPr lang="en-US" dirty="0"/>
              <a:t>The </a:t>
            </a:r>
            <a:r>
              <a:rPr lang="en-US" dirty="0" err="1"/>
              <a:t>namedtuple</a:t>
            </a:r>
            <a:r>
              <a:rPr lang="en-US" dirty="0"/>
              <a:t>()</a:t>
            </a:r>
          </a:p>
          <a:p>
            <a:r>
              <a:rPr lang="en-US" dirty="0"/>
              <a:t>The </a:t>
            </a:r>
            <a:r>
              <a:rPr lang="en-US" dirty="0" err="1"/>
              <a:t>namedtuple</a:t>
            </a:r>
            <a:r>
              <a:rPr lang="en-US" dirty="0"/>
              <a:t>() returns a tuple with names for each position in the tuple. </a:t>
            </a:r>
            <a:endParaRPr lang="en-US" dirty="0" smtClean="0"/>
          </a:p>
          <a:p>
            <a:r>
              <a:rPr lang="en-US" dirty="0" smtClean="0"/>
              <a:t>One </a:t>
            </a:r>
            <a:r>
              <a:rPr lang="en-US" dirty="0"/>
              <a:t>of the biggest problems with ordinary tuples is that you have to remember the index of each field of a tuple object. </a:t>
            </a:r>
            <a:endParaRPr lang="en-US" dirty="0" smtClean="0"/>
          </a:p>
          <a:p>
            <a:r>
              <a:rPr lang="en-US" dirty="0" smtClean="0"/>
              <a:t>This </a:t>
            </a:r>
            <a:r>
              <a:rPr lang="en-US" dirty="0"/>
              <a:t>is obviously difficult. The </a:t>
            </a:r>
            <a:r>
              <a:rPr lang="en-US" dirty="0" err="1"/>
              <a:t>namedtuple</a:t>
            </a:r>
            <a:r>
              <a:rPr lang="en-US" dirty="0"/>
              <a:t> was introduced to solve this problem.</a:t>
            </a:r>
            <a:endParaRPr lang="en-IN" dirty="0"/>
          </a:p>
        </p:txBody>
      </p:sp>
      <p:sp>
        <p:nvSpPr>
          <p:cNvPr id="3" name="Title 2"/>
          <p:cNvSpPr>
            <a:spLocks noGrp="1"/>
          </p:cNvSpPr>
          <p:nvPr>
            <p:ph type="title"/>
          </p:nvPr>
        </p:nvSpPr>
        <p:spPr/>
        <p:txBody>
          <a:bodyPr/>
          <a:lstStyle/>
          <a:p>
            <a:r>
              <a:rPr lang="en-IN" dirty="0"/>
              <a:t>Collections Module</a:t>
            </a:r>
            <a:br>
              <a:rPr lang="en-IN" dirty="0"/>
            </a:br>
            <a:endParaRPr lang="en-IN" dirty="0"/>
          </a:p>
        </p:txBody>
      </p:sp>
    </p:spTree>
    <p:extLst>
      <p:ext uri="{BB962C8B-B14F-4D97-AF65-F5344CB8AC3E}">
        <p14:creationId xmlns:p14="http://schemas.microsoft.com/office/powerpoint/2010/main" val="228160251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itle 1"/>
          <p:cNvSpPr>
            <a:spLocks noGrp="1"/>
          </p:cNvSpPr>
          <p:nvPr>
            <p:ph type="title"/>
          </p:nvPr>
        </p:nvSpPr>
        <p:spPr/>
        <p:txBody>
          <a:bodyPr/>
          <a:lstStyle/>
          <a:p>
            <a:r>
              <a:rPr lang="en-IN" altLang="en-US" smtClean="0">
                <a:ea typeface="ＭＳ Ｐゴシック" panose="020B0600070205080204" pitchFamily="34" charset="-128"/>
              </a:rPr>
              <a:t>Meta class</a:t>
            </a:r>
          </a:p>
        </p:txBody>
      </p:sp>
      <p:sp>
        <p:nvSpPr>
          <p:cNvPr id="169987" name="Content Placeholder 2"/>
          <p:cNvSpPr>
            <a:spLocks noGrp="1"/>
          </p:cNvSpPr>
          <p:nvPr>
            <p:ph idx="4294967295"/>
          </p:nvPr>
        </p:nvSpPr>
        <p:spPr>
          <a:xfrm>
            <a:off x="533400" y="1676400"/>
            <a:ext cx="8077200" cy="4572000"/>
          </a:xfrm>
          <a:prstGeom prst="rect">
            <a:avLst/>
          </a:prstGeom>
        </p:spPr>
        <p:txBody>
          <a:bodyPr/>
          <a:lstStyle/>
          <a:p>
            <a:r>
              <a:rPr lang="en-US" altLang="en-US" smtClean="0">
                <a:ea typeface="ＭＳ Ｐゴシック" panose="020B0600070205080204" pitchFamily="34" charset="-128"/>
              </a:rPr>
              <a:t>A metaclass is a class whose instances are classes. Like an "ordinary" class defines the behavior of the instances of the class, a metaclass defines the behavior of classes and their instances.</a:t>
            </a:r>
          </a:p>
          <a:p>
            <a:endParaRPr lang="en-US" altLang="en-US" smtClean="0">
              <a:ea typeface="ＭＳ Ｐゴシック" panose="020B0600070205080204" pitchFamily="34" charset="-128"/>
            </a:endParaRPr>
          </a:p>
          <a:p>
            <a:r>
              <a:rPr lang="en-US" altLang="en-US" smtClean="0">
                <a:ea typeface="ＭＳ Ｐゴシック" panose="020B0600070205080204" pitchFamily="34" charset="-128"/>
              </a:rPr>
              <a:t>Metaclasses are not supported by every object oriented programming language. Those programming language, which support metaclasses, considerably vary in way the implement them. Python is supporting them</a:t>
            </a:r>
            <a:endParaRPr lang="en-IN" altLang="en-US" smtClean="0">
              <a:ea typeface="ＭＳ Ｐゴシック" panose="020B0600070205080204" pitchFamily="34" charset="-128"/>
            </a:endParaRPr>
          </a:p>
        </p:txBody>
      </p:sp>
      <p:sp>
        <p:nvSpPr>
          <p:cNvPr id="169988" name="Footer Placeholder 3"/>
          <p:cNvSpPr>
            <a:spLocks noGrp="1"/>
          </p:cNvSpPr>
          <p:nvPr>
            <p:ph type="ftr" sz="quarter" idx="4294967295"/>
          </p:nvPr>
        </p:nvSpPr>
        <p:spPr>
          <a:xfrm>
            <a:off x="533400" y="6324600"/>
            <a:ext cx="586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smtClean="0"/>
              <a:t>Guide to Programming with Python</a:t>
            </a:r>
          </a:p>
        </p:txBody>
      </p:sp>
      <p:sp>
        <p:nvSpPr>
          <p:cNvPr id="169989"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A5130ACE-ABA9-498F-83EE-519BBED84747}" type="slidenum">
              <a:rPr lang="en-US" altLang="en-US" sz="1400" smtClean="0"/>
              <a:pPr>
                <a:spcBef>
                  <a:spcPct val="0"/>
                </a:spcBef>
                <a:buFontTx/>
                <a:buNone/>
              </a:pPr>
              <a:t>72</a:t>
            </a:fld>
            <a:endParaRPr lang="en-US" altLang="en-US" sz="1400" smtClean="0"/>
          </a:p>
        </p:txBody>
      </p:sp>
    </p:spTree>
    <p:extLst>
      <p:ext uri="{BB962C8B-B14F-4D97-AF65-F5344CB8AC3E}">
        <p14:creationId xmlns:p14="http://schemas.microsoft.com/office/powerpoint/2010/main" val="238416129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Title 1"/>
          <p:cNvSpPr>
            <a:spLocks noGrp="1"/>
          </p:cNvSpPr>
          <p:nvPr>
            <p:ph type="title"/>
          </p:nvPr>
        </p:nvSpPr>
        <p:spPr/>
        <p:txBody>
          <a:bodyPr/>
          <a:lstStyle/>
          <a:p>
            <a:r>
              <a:rPr lang="en-IN" altLang="en-US" smtClean="0">
                <a:ea typeface="ＭＳ Ｐゴシック" panose="020B0600070205080204" pitchFamily="34" charset="-128"/>
              </a:rPr>
              <a:t>Meta Class</a:t>
            </a:r>
          </a:p>
        </p:txBody>
      </p:sp>
      <p:sp>
        <p:nvSpPr>
          <p:cNvPr id="171011" name="Content Placeholder 2"/>
          <p:cNvSpPr>
            <a:spLocks noGrp="1"/>
          </p:cNvSpPr>
          <p:nvPr>
            <p:ph idx="4294967295"/>
          </p:nvPr>
        </p:nvSpPr>
        <p:spPr>
          <a:xfrm>
            <a:off x="533400" y="1676400"/>
            <a:ext cx="8077200" cy="4572000"/>
          </a:xfrm>
          <a:prstGeom prst="rect">
            <a:avLst/>
          </a:prstGeom>
        </p:spPr>
        <p:txBody>
          <a:bodyPr>
            <a:normAutofit lnSpcReduction="10000"/>
          </a:bodyPr>
          <a:lstStyle/>
          <a:p>
            <a:r>
              <a:rPr lang="en-US" altLang="en-US" smtClean="0">
                <a:ea typeface="ＭＳ Ｐゴシック" panose="020B0600070205080204" pitchFamily="34" charset="-128"/>
              </a:rPr>
              <a:t>There are numerous use cases for metaclasses. Just to name a few:</a:t>
            </a:r>
          </a:p>
          <a:p>
            <a:r>
              <a:rPr lang="en-US" altLang="en-US" smtClean="0">
                <a:ea typeface="ＭＳ Ｐゴシック" panose="020B0600070205080204" pitchFamily="34" charset="-128"/>
              </a:rPr>
              <a:t>logging and profiling</a:t>
            </a:r>
          </a:p>
          <a:p>
            <a:r>
              <a:rPr lang="en-US" altLang="en-US" smtClean="0">
                <a:ea typeface="ＭＳ Ｐゴシック" panose="020B0600070205080204" pitchFamily="34" charset="-128"/>
              </a:rPr>
              <a:t>interface checking</a:t>
            </a:r>
          </a:p>
          <a:p>
            <a:r>
              <a:rPr lang="en-US" altLang="en-US" smtClean="0">
                <a:ea typeface="ＭＳ Ｐゴシック" panose="020B0600070205080204" pitchFamily="34" charset="-128"/>
              </a:rPr>
              <a:t>registering classes at creation time</a:t>
            </a:r>
          </a:p>
          <a:p>
            <a:r>
              <a:rPr lang="en-US" altLang="en-US" smtClean="0">
                <a:ea typeface="ＭＳ Ｐゴシック" panose="020B0600070205080204" pitchFamily="34" charset="-128"/>
              </a:rPr>
              <a:t>automatically adding new methods</a:t>
            </a:r>
          </a:p>
          <a:p>
            <a:r>
              <a:rPr lang="en-US" altLang="en-US" smtClean="0">
                <a:ea typeface="ＭＳ Ｐゴシック" panose="020B0600070205080204" pitchFamily="34" charset="-128"/>
              </a:rPr>
              <a:t>automatic property creation</a:t>
            </a:r>
          </a:p>
          <a:p>
            <a:r>
              <a:rPr lang="en-US" altLang="en-US" smtClean="0">
                <a:ea typeface="ＭＳ Ｐゴシック" panose="020B0600070205080204" pitchFamily="34" charset="-128"/>
              </a:rPr>
              <a:t>proxies</a:t>
            </a:r>
          </a:p>
          <a:p>
            <a:r>
              <a:rPr lang="en-US" altLang="en-US" smtClean="0">
                <a:ea typeface="ＭＳ Ｐゴシック" panose="020B0600070205080204" pitchFamily="34" charset="-128"/>
              </a:rPr>
              <a:t>automatic resource locking/synchronization.</a:t>
            </a:r>
            <a:endParaRPr lang="en-IN" altLang="en-US" smtClean="0">
              <a:ea typeface="ＭＳ Ｐゴシック" panose="020B0600070205080204" pitchFamily="34" charset="-128"/>
            </a:endParaRPr>
          </a:p>
        </p:txBody>
      </p:sp>
      <p:sp>
        <p:nvSpPr>
          <p:cNvPr id="171012" name="Footer Placeholder 3"/>
          <p:cNvSpPr>
            <a:spLocks noGrp="1"/>
          </p:cNvSpPr>
          <p:nvPr>
            <p:ph type="ftr" sz="quarter" idx="4294967295"/>
          </p:nvPr>
        </p:nvSpPr>
        <p:spPr>
          <a:xfrm>
            <a:off x="533400" y="6324600"/>
            <a:ext cx="586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smtClean="0"/>
              <a:t>Guide to Programming with Python</a:t>
            </a:r>
          </a:p>
        </p:txBody>
      </p:sp>
      <p:sp>
        <p:nvSpPr>
          <p:cNvPr id="171013"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59AB3F29-61C9-4B02-87D3-4C620748446E}" type="slidenum">
              <a:rPr lang="en-US" altLang="en-US" sz="1400" smtClean="0"/>
              <a:pPr>
                <a:spcBef>
                  <a:spcPct val="0"/>
                </a:spcBef>
                <a:buFontTx/>
                <a:buNone/>
              </a:pPr>
              <a:t>73</a:t>
            </a:fld>
            <a:endParaRPr lang="en-US" altLang="en-US" sz="1400" smtClean="0"/>
          </a:p>
        </p:txBody>
      </p:sp>
    </p:spTree>
    <p:extLst>
      <p:ext uri="{BB962C8B-B14F-4D97-AF65-F5344CB8AC3E}">
        <p14:creationId xmlns:p14="http://schemas.microsoft.com/office/powerpoint/2010/main" val="262660783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Title 1"/>
          <p:cNvSpPr>
            <a:spLocks noGrp="1"/>
          </p:cNvSpPr>
          <p:nvPr>
            <p:ph type="title"/>
          </p:nvPr>
        </p:nvSpPr>
        <p:spPr/>
        <p:txBody>
          <a:bodyPr/>
          <a:lstStyle/>
          <a:p>
            <a:r>
              <a:rPr lang="en-IN" altLang="en-US" smtClean="0">
                <a:ea typeface="ＭＳ Ｐゴシック" panose="020B0600070205080204" pitchFamily="34" charset="-128"/>
              </a:rPr>
              <a:t>Meta Class</a:t>
            </a:r>
          </a:p>
        </p:txBody>
      </p:sp>
      <p:sp>
        <p:nvSpPr>
          <p:cNvPr id="172035" name="Footer Placeholder 3"/>
          <p:cNvSpPr>
            <a:spLocks noGrp="1"/>
          </p:cNvSpPr>
          <p:nvPr>
            <p:ph type="ftr" sz="quarter" idx="4294967295"/>
          </p:nvPr>
        </p:nvSpPr>
        <p:spPr>
          <a:xfrm>
            <a:off x="533400" y="6324600"/>
            <a:ext cx="586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smtClean="0"/>
              <a:t>Guide to Programming with Python</a:t>
            </a:r>
          </a:p>
        </p:txBody>
      </p:sp>
      <p:sp>
        <p:nvSpPr>
          <p:cNvPr id="172036"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ADCCC77F-6283-4C71-917F-F16DC26333BD}" type="slidenum">
              <a:rPr lang="en-US" altLang="en-US" sz="1400" smtClean="0"/>
              <a:pPr>
                <a:spcBef>
                  <a:spcPct val="0"/>
                </a:spcBef>
                <a:buFontTx/>
                <a:buNone/>
              </a:pPr>
              <a:t>74</a:t>
            </a:fld>
            <a:endParaRPr lang="en-US" altLang="en-US" sz="1400" smtClean="0"/>
          </a:p>
        </p:txBody>
      </p:sp>
      <p:pic>
        <p:nvPicPr>
          <p:cNvPr id="172037" name="Picture 2" descr="Python class cha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1989138"/>
            <a:ext cx="1476375" cy="308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296314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itle 1"/>
          <p:cNvSpPr>
            <a:spLocks noGrp="1"/>
          </p:cNvSpPr>
          <p:nvPr>
            <p:ph type="title"/>
          </p:nvPr>
        </p:nvSpPr>
        <p:spPr/>
        <p:txBody>
          <a:bodyPr/>
          <a:lstStyle/>
          <a:p>
            <a:r>
              <a:rPr lang="en-IN" altLang="en-US" smtClean="0">
                <a:ea typeface="ＭＳ Ｐゴシック" panose="020B0600070205080204" pitchFamily="34" charset="-128"/>
              </a:rPr>
              <a:t>Dynamic Meta class</a:t>
            </a:r>
          </a:p>
        </p:txBody>
      </p:sp>
      <p:sp>
        <p:nvSpPr>
          <p:cNvPr id="173059" name="Content Placeholder 2"/>
          <p:cNvSpPr>
            <a:spLocks noGrp="1"/>
          </p:cNvSpPr>
          <p:nvPr>
            <p:ph idx="4294967295"/>
          </p:nvPr>
        </p:nvSpPr>
        <p:spPr>
          <a:xfrm>
            <a:off x="533400" y="1676400"/>
            <a:ext cx="8077200" cy="4572000"/>
          </a:xfrm>
          <a:prstGeom prst="rect">
            <a:avLst/>
          </a:prstGeom>
        </p:spPr>
        <p:txBody>
          <a:bodyPr>
            <a:normAutofit lnSpcReduction="10000"/>
          </a:bodyPr>
          <a:lstStyle/>
          <a:p>
            <a:r>
              <a:rPr lang="en-IN" altLang="en-US" smtClean="0">
                <a:ea typeface="ＭＳ Ｐゴシック" panose="020B0600070205080204" pitchFamily="34" charset="-128"/>
              </a:rPr>
              <a:t>&gt;&gt;&gt; type(3)</a:t>
            </a:r>
          </a:p>
          <a:p>
            <a:r>
              <a:rPr lang="en-IN" altLang="en-US" smtClean="0">
                <a:ea typeface="ＭＳ Ｐゴシック" panose="020B0600070205080204" pitchFamily="34" charset="-128"/>
              </a:rPr>
              <a:t>&lt;class 'int'&gt;</a:t>
            </a:r>
          </a:p>
          <a:p>
            <a:endParaRPr lang="en-IN" altLang="en-US" smtClean="0">
              <a:ea typeface="ＭＳ Ｐゴシック" panose="020B0600070205080204" pitchFamily="34" charset="-128"/>
            </a:endParaRPr>
          </a:p>
          <a:p>
            <a:r>
              <a:rPr lang="en-IN" altLang="en-US" smtClean="0">
                <a:ea typeface="ＭＳ Ｐゴシック" panose="020B0600070205080204" pitchFamily="34" charset="-128"/>
              </a:rPr>
              <a:t>&gt;&gt;&gt; type(['foo', 'bar', 'baz'])</a:t>
            </a:r>
          </a:p>
          <a:p>
            <a:r>
              <a:rPr lang="en-IN" altLang="en-US" smtClean="0">
                <a:ea typeface="ＭＳ Ｐゴシック" panose="020B0600070205080204" pitchFamily="34" charset="-128"/>
              </a:rPr>
              <a:t>&lt;class 'list'&gt;</a:t>
            </a:r>
          </a:p>
          <a:p>
            <a:endParaRPr lang="en-IN" altLang="en-US" smtClean="0">
              <a:ea typeface="ＭＳ Ｐゴシック" panose="020B0600070205080204" pitchFamily="34" charset="-128"/>
            </a:endParaRPr>
          </a:p>
          <a:p>
            <a:r>
              <a:rPr lang="en-IN" altLang="en-US" smtClean="0">
                <a:ea typeface="ＭＳ Ｐゴシック" panose="020B0600070205080204" pitchFamily="34" charset="-128"/>
              </a:rPr>
              <a:t>&gt;&gt;&gt; t = (1, 2, 3, 4, 5)</a:t>
            </a:r>
          </a:p>
          <a:p>
            <a:r>
              <a:rPr lang="en-IN" altLang="en-US" smtClean="0">
                <a:ea typeface="ＭＳ Ｐゴシック" panose="020B0600070205080204" pitchFamily="34" charset="-128"/>
              </a:rPr>
              <a:t>&gt;&gt;&gt; type(t)</a:t>
            </a:r>
          </a:p>
          <a:p>
            <a:r>
              <a:rPr lang="en-IN" altLang="en-US" smtClean="0">
                <a:ea typeface="ＭＳ Ｐゴシック" panose="020B0600070205080204" pitchFamily="34" charset="-128"/>
              </a:rPr>
              <a:t>&lt;class 'tuple'&gt;</a:t>
            </a:r>
          </a:p>
        </p:txBody>
      </p:sp>
      <p:sp>
        <p:nvSpPr>
          <p:cNvPr id="173060" name="Footer Placeholder 3"/>
          <p:cNvSpPr>
            <a:spLocks noGrp="1"/>
          </p:cNvSpPr>
          <p:nvPr>
            <p:ph type="ftr" sz="quarter" idx="4294967295"/>
          </p:nvPr>
        </p:nvSpPr>
        <p:spPr>
          <a:xfrm>
            <a:off x="533400" y="6324600"/>
            <a:ext cx="586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smtClean="0"/>
              <a:t>Guide to Programming with Python</a:t>
            </a:r>
          </a:p>
        </p:txBody>
      </p:sp>
      <p:sp>
        <p:nvSpPr>
          <p:cNvPr id="173061"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B4A45785-67A0-4A81-9D0F-029378F2DDE8}" type="slidenum">
              <a:rPr lang="en-US" altLang="en-US" sz="1400" smtClean="0"/>
              <a:pPr>
                <a:spcBef>
                  <a:spcPct val="0"/>
                </a:spcBef>
                <a:buFontTx/>
                <a:buNone/>
              </a:pPr>
              <a:t>75</a:t>
            </a:fld>
            <a:endParaRPr lang="en-US" altLang="en-US" sz="1400" smtClean="0"/>
          </a:p>
        </p:txBody>
      </p:sp>
    </p:spTree>
    <p:extLst>
      <p:ext uri="{BB962C8B-B14F-4D97-AF65-F5344CB8AC3E}">
        <p14:creationId xmlns:p14="http://schemas.microsoft.com/office/powerpoint/2010/main" val="179693046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Title 1"/>
          <p:cNvSpPr>
            <a:spLocks noGrp="1"/>
          </p:cNvSpPr>
          <p:nvPr>
            <p:ph type="title"/>
          </p:nvPr>
        </p:nvSpPr>
        <p:spPr/>
        <p:txBody>
          <a:bodyPr/>
          <a:lstStyle/>
          <a:p>
            <a:r>
              <a:rPr lang="en-IN" altLang="en-US" smtClean="0">
                <a:ea typeface="ＭＳ Ｐゴシック" panose="020B0600070205080204" pitchFamily="34" charset="-128"/>
              </a:rPr>
              <a:t>Dynamic Meta class</a:t>
            </a:r>
          </a:p>
        </p:txBody>
      </p:sp>
      <p:sp>
        <p:nvSpPr>
          <p:cNvPr id="174083" name="Content Placeholder 2"/>
          <p:cNvSpPr>
            <a:spLocks noGrp="1"/>
          </p:cNvSpPr>
          <p:nvPr>
            <p:ph idx="4294967295"/>
          </p:nvPr>
        </p:nvSpPr>
        <p:spPr>
          <a:xfrm>
            <a:off x="533400" y="1676400"/>
            <a:ext cx="8077200" cy="4572000"/>
          </a:xfrm>
          <a:prstGeom prst="rect">
            <a:avLst/>
          </a:prstGeom>
        </p:spPr>
        <p:txBody>
          <a:bodyPr/>
          <a:lstStyle/>
          <a:p>
            <a:endParaRPr lang="en-IN" altLang="en-US" smtClean="0">
              <a:ea typeface="ＭＳ Ｐゴシック" panose="020B0600070205080204" pitchFamily="34" charset="-128"/>
            </a:endParaRPr>
          </a:p>
          <a:p>
            <a:r>
              <a:rPr lang="en-IN" altLang="en-US" smtClean="0">
                <a:ea typeface="ＭＳ Ｐゴシック" panose="020B0600070205080204" pitchFamily="34" charset="-128"/>
              </a:rPr>
              <a:t>&gt;&gt;&gt; class Foo:</a:t>
            </a:r>
          </a:p>
          <a:p>
            <a:r>
              <a:rPr lang="en-IN" altLang="en-US" smtClean="0">
                <a:ea typeface="ＭＳ Ｐゴシック" panose="020B0600070205080204" pitchFamily="34" charset="-128"/>
              </a:rPr>
              <a:t>...     pass</a:t>
            </a:r>
          </a:p>
          <a:p>
            <a:r>
              <a:rPr lang="en-IN" altLang="en-US" smtClean="0">
                <a:ea typeface="ＭＳ Ｐゴシック" panose="020B0600070205080204" pitchFamily="34" charset="-128"/>
              </a:rPr>
              <a:t>...</a:t>
            </a:r>
          </a:p>
          <a:p>
            <a:r>
              <a:rPr lang="en-IN" altLang="en-US" smtClean="0">
                <a:ea typeface="ＭＳ Ｐゴシック" panose="020B0600070205080204" pitchFamily="34" charset="-128"/>
              </a:rPr>
              <a:t>&gt;&gt;&gt; type(Foo())</a:t>
            </a:r>
          </a:p>
          <a:p>
            <a:r>
              <a:rPr lang="en-IN" altLang="en-US" smtClean="0">
                <a:ea typeface="ＭＳ Ｐゴシック" panose="020B0600070205080204" pitchFamily="34" charset="-128"/>
              </a:rPr>
              <a:t>&lt;class '__main__.Foo'&gt;</a:t>
            </a:r>
          </a:p>
        </p:txBody>
      </p:sp>
      <p:sp>
        <p:nvSpPr>
          <p:cNvPr id="174084" name="Footer Placeholder 3"/>
          <p:cNvSpPr>
            <a:spLocks noGrp="1"/>
          </p:cNvSpPr>
          <p:nvPr>
            <p:ph type="ftr" sz="quarter" idx="4294967295"/>
          </p:nvPr>
        </p:nvSpPr>
        <p:spPr>
          <a:xfrm>
            <a:off x="533400" y="6324600"/>
            <a:ext cx="586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smtClean="0"/>
              <a:t>Guide to Programming with Python</a:t>
            </a:r>
          </a:p>
        </p:txBody>
      </p:sp>
      <p:sp>
        <p:nvSpPr>
          <p:cNvPr id="174085"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2AF7DBF9-598D-41AA-8AC2-BA6E1BB14C29}" type="slidenum">
              <a:rPr lang="en-US" altLang="en-US" sz="1400" smtClean="0"/>
              <a:pPr>
                <a:spcBef>
                  <a:spcPct val="0"/>
                </a:spcBef>
                <a:buFontTx/>
                <a:buNone/>
              </a:pPr>
              <a:t>76</a:t>
            </a:fld>
            <a:endParaRPr lang="en-US" altLang="en-US" sz="1400" smtClean="0"/>
          </a:p>
        </p:txBody>
      </p:sp>
    </p:spTree>
    <p:extLst>
      <p:ext uri="{BB962C8B-B14F-4D97-AF65-F5344CB8AC3E}">
        <p14:creationId xmlns:p14="http://schemas.microsoft.com/office/powerpoint/2010/main" val="425012702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tle 1"/>
          <p:cNvSpPr>
            <a:spLocks noGrp="1"/>
          </p:cNvSpPr>
          <p:nvPr>
            <p:ph type="title"/>
          </p:nvPr>
        </p:nvSpPr>
        <p:spPr/>
        <p:txBody>
          <a:bodyPr/>
          <a:lstStyle/>
          <a:p>
            <a:r>
              <a:rPr lang="en-IN" altLang="en-US" smtClean="0">
                <a:ea typeface="ＭＳ Ｐゴシック" panose="020B0600070205080204" pitchFamily="34" charset="-128"/>
              </a:rPr>
              <a:t>Dynamic Meta class</a:t>
            </a:r>
          </a:p>
        </p:txBody>
      </p:sp>
      <p:sp>
        <p:nvSpPr>
          <p:cNvPr id="175107" name="Content Placeholder 2"/>
          <p:cNvSpPr>
            <a:spLocks noGrp="1"/>
          </p:cNvSpPr>
          <p:nvPr>
            <p:ph idx="4294967295"/>
          </p:nvPr>
        </p:nvSpPr>
        <p:spPr>
          <a:xfrm>
            <a:off x="533400" y="1676400"/>
            <a:ext cx="8077200" cy="4572000"/>
          </a:xfrm>
          <a:prstGeom prst="rect">
            <a:avLst/>
          </a:prstGeom>
        </p:spPr>
        <p:txBody>
          <a:bodyPr/>
          <a:lstStyle/>
          <a:p>
            <a:r>
              <a:rPr lang="en-US" altLang="en-US" smtClean="0">
                <a:ea typeface="ＭＳ Ｐゴシック" panose="020B0600070205080204" pitchFamily="34" charset="-128"/>
              </a:rPr>
              <a:t>You can also call type() with three arguments—type(&lt;name&gt;, &lt;bases&gt;, &lt;dct&gt;):</a:t>
            </a:r>
          </a:p>
          <a:p>
            <a:r>
              <a:rPr lang="en-US" altLang="en-US" smtClean="0">
                <a:ea typeface="ＭＳ Ｐゴシック" panose="020B0600070205080204" pitchFamily="34" charset="-128"/>
              </a:rPr>
              <a:t>&lt;name&gt; specifies the class name. This becomes the __name__ attribute of the class.</a:t>
            </a:r>
          </a:p>
          <a:p>
            <a:r>
              <a:rPr lang="en-US" altLang="en-US" smtClean="0">
                <a:ea typeface="ＭＳ Ｐゴシック" panose="020B0600070205080204" pitchFamily="34" charset="-128"/>
              </a:rPr>
              <a:t>&lt;bases&gt; specifies a tuple of the base classes from which the class inherits. This becomes the __bases__ attribute of the class.</a:t>
            </a:r>
          </a:p>
          <a:p>
            <a:r>
              <a:rPr lang="en-US" altLang="en-US" smtClean="0">
                <a:ea typeface="ＭＳ Ｐゴシック" panose="020B0600070205080204" pitchFamily="34" charset="-128"/>
              </a:rPr>
              <a:t>&lt;dct&gt; specifies a namespace dictionary containing definitions for the class body. This becomes the __dict__ attribute of the class.</a:t>
            </a:r>
            <a:endParaRPr lang="en-IN" altLang="en-US" smtClean="0">
              <a:ea typeface="ＭＳ Ｐゴシック" panose="020B0600070205080204" pitchFamily="34" charset="-128"/>
            </a:endParaRPr>
          </a:p>
        </p:txBody>
      </p:sp>
      <p:sp>
        <p:nvSpPr>
          <p:cNvPr id="175108" name="Footer Placeholder 3"/>
          <p:cNvSpPr>
            <a:spLocks noGrp="1"/>
          </p:cNvSpPr>
          <p:nvPr>
            <p:ph type="ftr" sz="quarter" idx="4294967295"/>
          </p:nvPr>
        </p:nvSpPr>
        <p:spPr>
          <a:xfrm>
            <a:off x="533400" y="6324600"/>
            <a:ext cx="586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smtClean="0"/>
              <a:t>Guide to Programming with Python</a:t>
            </a:r>
          </a:p>
        </p:txBody>
      </p:sp>
      <p:sp>
        <p:nvSpPr>
          <p:cNvPr id="175109"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DFE82E06-C72F-4322-B161-B8EF71D149E6}" type="slidenum">
              <a:rPr lang="en-US" altLang="en-US" sz="1400" smtClean="0"/>
              <a:pPr>
                <a:spcBef>
                  <a:spcPct val="0"/>
                </a:spcBef>
                <a:buFontTx/>
                <a:buNone/>
              </a:pPr>
              <a:t>77</a:t>
            </a:fld>
            <a:endParaRPr lang="en-US" altLang="en-US" sz="1400" smtClean="0"/>
          </a:p>
        </p:txBody>
      </p:sp>
    </p:spTree>
    <p:extLst>
      <p:ext uri="{BB962C8B-B14F-4D97-AF65-F5344CB8AC3E}">
        <p14:creationId xmlns:p14="http://schemas.microsoft.com/office/powerpoint/2010/main" val="391116972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itle 1"/>
          <p:cNvSpPr>
            <a:spLocks noGrp="1"/>
          </p:cNvSpPr>
          <p:nvPr>
            <p:ph type="title"/>
          </p:nvPr>
        </p:nvSpPr>
        <p:spPr/>
        <p:txBody>
          <a:bodyPr/>
          <a:lstStyle/>
          <a:p>
            <a:r>
              <a:rPr lang="en-IN" altLang="en-US" smtClean="0">
                <a:ea typeface="ＭＳ Ｐゴシック" panose="020B0600070205080204" pitchFamily="34" charset="-128"/>
              </a:rPr>
              <a:t>Dynamic Meta class</a:t>
            </a:r>
          </a:p>
        </p:txBody>
      </p:sp>
      <p:sp>
        <p:nvSpPr>
          <p:cNvPr id="176131" name="Content Placeholder 2"/>
          <p:cNvSpPr>
            <a:spLocks noGrp="1"/>
          </p:cNvSpPr>
          <p:nvPr>
            <p:ph idx="4294967295"/>
          </p:nvPr>
        </p:nvSpPr>
        <p:spPr>
          <a:xfrm>
            <a:off x="533400" y="1676400"/>
            <a:ext cx="8077200" cy="4572000"/>
          </a:xfrm>
          <a:prstGeom prst="rect">
            <a:avLst/>
          </a:prstGeom>
        </p:spPr>
        <p:txBody>
          <a:bodyPr/>
          <a:lstStyle/>
          <a:p>
            <a:r>
              <a:rPr lang="en-US" altLang="en-US" smtClean="0">
                <a:ea typeface="ＭＳ Ｐゴシック" panose="020B0600070205080204" pitchFamily="34" charset="-128"/>
              </a:rPr>
              <a:t>&gt;&gt;&gt; Bar = type('Bar', (Foo,), dict(attr=100))</a:t>
            </a:r>
          </a:p>
          <a:p>
            <a:r>
              <a:rPr lang="en-US" altLang="en-US" smtClean="0">
                <a:ea typeface="ＭＳ Ｐゴシック" panose="020B0600070205080204" pitchFamily="34" charset="-128"/>
              </a:rPr>
              <a:t>&gt;&gt;&gt; x = Bar()</a:t>
            </a:r>
          </a:p>
          <a:p>
            <a:r>
              <a:rPr lang="en-US" altLang="en-US" smtClean="0">
                <a:ea typeface="ＭＳ Ｐゴシック" panose="020B0600070205080204" pitchFamily="34" charset="-128"/>
              </a:rPr>
              <a:t>&gt;&gt;&gt; x.attr</a:t>
            </a:r>
          </a:p>
          <a:p>
            <a:r>
              <a:rPr lang="en-US" altLang="en-US" smtClean="0">
                <a:ea typeface="ＭＳ Ｐゴシック" panose="020B0600070205080204" pitchFamily="34" charset="-128"/>
              </a:rPr>
              <a:t>100</a:t>
            </a:r>
          </a:p>
          <a:p>
            <a:r>
              <a:rPr lang="en-US" altLang="en-US" smtClean="0">
                <a:ea typeface="ＭＳ Ｐゴシック" panose="020B0600070205080204" pitchFamily="34" charset="-128"/>
              </a:rPr>
              <a:t>&gt;&gt;&gt; x.__class__</a:t>
            </a:r>
          </a:p>
          <a:p>
            <a:r>
              <a:rPr lang="en-US" altLang="en-US" smtClean="0">
                <a:ea typeface="ＭＳ Ｐゴシック" panose="020B0600070205080204" pitchFamily="34" charset="-128"/>
              </a:rPr>
              <a:t>&lt;class '__main__.Bar'&gt;</a:t>
            </a:r>
          </a:p>
          <a:p>
            <a:r>
              <a:rPr lang="en-US" altLang="en-US" smtClean="0">
                <a:ea typeface="ＭＳ Ｐゴシック" panose="020B0600070205080204" pitchFamily="34" charset="-128"/>
              </a:rPr>
              <a:t>&gt;&gt;&gt; x.__class__.__bases__</a:t>
            </a:r>
          </a:p>
          <a:p>
            <a:r>
              <a:rPr lang="en-US" altLang="en-US" smtClean="0">
                <a:ea typeface="ＭＳ Ｐゴシック" panose="020B0600070205080204" pitchFamily="34" charset="-128"/>
              </a:rPr>
              <a:t>(&lt;class '__main__.Foo'&gt;,)</a:t>
            </a:r>
            <a:endParaRPr lang="en-IN" altLang="en-US" smtClean="0">
              <a:ea typeface="ＭＳ Ｐゴシック" panose="020B0600070205080204" pitchFamily="34" charset="-128"/>
            </a:endParaRPr>
          </a:p>
        </p:txBody>
      </p:sp>
      <p:sp>
        <p:nvSpPr>
          <p:cNvPr id="176132" name="Footer Placeholder 3"/>
          <p:cNvSpPr>
            <a:spLocks noGrp="1"/>
          </p:cNvSpPr>
          <p:nvPr>
            <p:ph type="ftr" sz="quarter" idx="4294967295"/>
          </p:nvPr>
        </p:nvSpPr>
        <p:spPr>
          <a:xfrm>
            <a:off x="533400" y="6324600"/>
            <a:ext cx="586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smtClean="0"/>
              <a:t>Guide to Programming with Python</a:t>
            </a:r>
          </a:p>
        </p:txBody>
      </p:sp>
      <p:sp>
        <p:nvSpPr>
          <p:cNvPr id="176133"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FF4EFFC8-887B-4D7D-A0B2-81A8C298DD78}" type="slidenum">
              <a:rPr lang="en-US" altLang="en-US" sz="1400" smtClean="0"/>
              <a:pPr>
                <a:spcBef>
                  <a:spcPct val="0"/>
                </a:spcBef>
                <a:buFontTx/>
                <a:buNone/>
              </a:pPr>
              <a:t>78</a:t>
            </a:fld>
            <a:endParaRPr lang="en-US" altLang="en-US" sz="1400" smtClean="0"/>
          </a:p>
        </p:txBody>
      </p:sp>
    </p:spTree>
    <p:extLst>
      <p:ext uri="{BB962C8B-B14F-4D97-AF65-F5344CB8AC3E}">
        <p14:creationId xmlns:p14="http://schemas.microsoft.com/office/powerpoint/2010/main" val="343624424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In computing, a process is an instance of a computer program that is being executed. </a:t>
            </a:r>
            <a:endParaRPr lang="en-US" dirty="0" smtClean="0"/>
          </a:p>
          <a:p>
            <a:r>
              <a:rPr lang="en-US" dirty="0" smtClean="0"/>
              <a:t>Any </a:t>
            </a:r>
            <a:r>
              <a:rPr lang="en-US" dirty="0"/>
              <a:t>process has 3 basic components:</a:t>
            </a:r>
          </a:p>
          <a:p>
            <a:r>
              <a:rPr lang="en-US" dirty="0" smtClean="0"/>
              <a:t>An </a:t>
            </a:r>
            <a:r>
              <a:rPr lang="en-US" dirty="0"/>
              <a:t>executable program.</a:t>
            </a:r>
          </a:p>
          <a:p>
            <a:r>
              <a:rPr lang="en-US" dirty="0"/>
              <a:t>The associated data needed by the program (variables, work space, buffers, etc.)</a:t>
            </a:r>
          </a:p>
          <a:p>
            <a:r>
              <a:rPr lang="en-US" dirty="0"/>
              <a:t>The execution context of the program (State of process)</a:t>
            </a:r>
            <a:endParaRPr lang="en-IN" dirty="0"/>
          </a:p>
        </p:txBody>
      </p:sp>
      <p:sp>
        <p:nvSpPr>
          <p:cNvPr id="3" name="Title 2"/>
          <p:cNvSpPr>
            <a:spLocks noGrp="1"/>
          </p:cNvSpPr>
          <p:nvPr>
            <p:ph type="title"/>
          </p:nvPr>
        </p:nvSpPr>
        <p:spPr/>
        <p:txBody>
          <a:bodyPr/>
          <a:lstStyle/>
          <a:p>
            <a:r>
              <a:rPr lang="en-IN" dirty="0" smtClean="0"/>
              <a:t>Threads</a:t>
            </a:r>
            <a:endParaRPr lang="en-IN" dirty="0"/>
          </a:p>
        </p:txBody>
      </p:sp>
    </p:spTree>
    <p:extLst>
      <p:ext uri="{BB962C8B-B14F-4D97-AF65-F5344CB8AC3E}">
        <p14:creationId xmlns:p14="http://schemas.microsoft.com/office/powerpoint/2010/main" val="20464653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However, we can also obtain several results instead of just one, if we apply the</a:t>
            </a:r>
          </a:p>
          <a:p>
            <a:r>
              <a:rPr lang="en-US" dirty="0"/>
              <a:t>regular expression /be/ to the following phrase To be, or not to be:</a:t>
            </a:r>
            <a:endParaRPr lang="en-IN" dirty="0"/>
          </a:p>
        </p:txBody>
      </p:sp>
      <p:sp>
        <p:nvSpPr>
          <p:cNvPr id="3" name="Title 2"/>
          <p:cNvSpPr>
            <a:spLocks noGrp="1"/>
          </p:cNvSpPr>
          <p:nvPr>
            <p:ph type="title"/>
          </p:nvPr>
        </p:nvSpPr>
        <p:spPr/>
        <p:txBody>
          <a:bodyPr/>
          <a:lstStyle/>
          <a:p>
            <a:r>
              <a:rPr lang="en-IN" dirty="0" smtClean="0"/>
              <a:t>Regular Expressions - Literals</a:t>
            </a:r>
            <a:endParaRPr lang="en-IN" dirty="0"/>
          </a:p>
        </p:txBody>
      </p:sp>
      <p:pic>
        <p:nvPicPr>
          <p:cNvPr id="5" name="Picture 4"/>
          <p:cNvPicPr>
            <a:picLocks noChangeAspect="1"/>
          </p:cNvPicPr>
          <p:nvPr/>
        </p:nvPicPr>
        <p:blipFill>
          <a:blip r:embed="rId2"/>
          <a:stretch>
            <a:fillRect/>
          </a:stretch>
        </p:blipFill>
        <p:spPr>
          <a:xfrm>
            <a:off x="2057400" y="3759679"/>
            <a:ext cx="4361943" cy="1600200"/>
          </a:xfrm>
          <a:prstGeom prst="rect">
            <a:avLst/>
          </a:prstGeom>
        </p:spPr>
      </p:pic>
    </p:spTree>
    <p:extLst>
      <p:ext uri="{BB962C8B-B14F-4D97-AF65-F5344CB8AC3E}">
        <p14:creationId xmlns:p14="http://schemas.microsoft.com/office/powerpoint/2010/main" val="407532153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 thread is an entity within a process that can be scheduled for execution. Also, it is the smallest unit of processing that can be performed in an OS (Operating System</a:t>
            </a:r>
            <a:r>
              <a:rPr lang="en-US" dirty="0" smtClean="0"/>
              <a:t>).</a:t>
            </a:r>
          </a:p>
          <a:p>
            <a:r>
              <a:rPr lang="en-US" dirty="0"/>
              <a:t>In simple words, a thread is a sequence of such instructions within a program that can be executed independently of other code. For simplicity, you can assume that a thread is simply a subset of a process</a:t>
            </a:r>
            <a:r>
              <a:rPr lang="en-US" dirty="0" smtClean="0"/>
              <a:t>!</a:t>
            </a:r>
          </a:p>
          <a:p>
            <a:endParaRPr lang="en-IN" dirty="0"/>
          </a:p>
        </p:txBody>
      </p:sp>
      <p:sp>
        <p:nvSpPr>
          <p:cNvPr id="3" name="Title 2"/>
          <p:cNvSpPr>
            <a:spLocks noGrp="1"/>
          </p:cNvSpPr>
          <p:nvPr>
            <p:ph type="title"/>
          </p:nvPr>
        </p:nvSpPr>
        <p:spPr/>
        <p:txBody>
          <a:bodyPr/>
          <a:lstStyle/>
          <a:p>
            <a:r>
              <a:rPr lang="en-IN" dirty="0" smtClean="0"/>
              <a:t>Threads</a:t>
            </a:r>
            <a:endParaRPr lang="en-IN" dirty="0"/>
          </a:p>
        </p:txBody>
      </p:sp>
    </p:spTree>
    <p:extLst>
      <p:ext uri="{BB962C8B-B14F-4D97-AF65-F5344CB8AC3E}">
        <p14:creationId xmlns:p14="http://schemas.microsoft.com/office/powerpoint/2010/main" val="139222259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US" dirty="0"/>
              <a:t>A thread contains all this information in a Thread Control Block (TCB):</a:t>
            </a:r>
          </a:p>
          <a:p>
            <a:r>
              <a:rPr lang="en-US" dirty="0" smtClean="0"/>
              <a:t>Thread </a:t>
            </a:r>
            <a:r>
              <a:rPr lang="en-US" dirty="0"/>
              <a:t>Identifier: Unique id (TID) is assigned to every new thread</a:t>
            </a:r>
          </a:p>
          <a:p>
            <a:r>
              <a:rPr lang="en-US" dirty="0"/>
              <a:t>Stack pointer: Points to thread’s stack in the process. Stack contains the local variables under thread’s scope.</a:t>
            </a:r>
          </a:p>
          <a:p>
            <a:r>
              <a:rPr lang="en-US" dirty="0"/>
              <a:t>Program counter: a register which stores the address of the instruction currently being executed by thread.</a:t>
            </a:r>
          </a:p>
          <a:p>
            <a:r>
              <a:rPr lang="en-US" dirty="0"/>
              <a:t>Thread state: can be running, ready, waiting, start or done.</a:t>
            </a:r>
          </a:p>
          <a:p>
            <a:r>
              <a:rPr lang="en-US" dirty="0"/>
              <a:t>Thread’s register set: registers assigned to thread for computations.</a:t>
            </a:r>
          </a:p>
          <a:p>
            <a:r>
              <a:rPr lang="en-US" dirty="0"/>
              <a:t>Parent process Pointer: A pointer to the Process control block (PCB) of the process that the thread lives on.</a:t>
            </a:r>
            <a:endParaRPr lang="en-IN" dirty="0"/>
          </a:p>
        </p:txBody>
      </p:sp>
      <p:sp>
        <p:nvSpPr>
          <p:cNvPr id="3" name="Title 2"/>
          <p:cNvSpPr>
            <a:spLocks noGrp="1"/>
          </p:cNvSpPr>
          <p:nvPr>
            <p:ph type="title"/>
          </p:nvPr>
        </p:nvSpPr>
        <p:spPr/>
        <p:txBody>
          <a:bodyPr/>
          <a:lstStyle/>
          <a:p>
            <a:r>
              <a:rPr lang="en-IN" dirty="0" smtClean="0"/>
              <a:t>Threads</a:t>
            </a:r>
            <a:endParaRPr lang="en-IN" dirty="0"/>
          </a:p>
        </p:txBody>
      </p:sp>
    </p:spTree>
    <p:extLst>
      <p:ext uri="{BB962C8B-B14F-4D97-AF65-F5344CB8AC3E}">
        <p14:creationId xmlns:p14="http://schemas.microsoft.com/office/powerpoint/2010/main" val="205642368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Threads</a:t>
            </a:r>
            <a:endParaRPr lang="en-IN" dirty="0"/>
          </a:p>
        </p:txBody>
      </p:sp>
      <p:pic>
        <p:nvPicPr>
          <p:cNvPr id="1028" name="Picture 4" descr="https://cdncontribute.geeksforgeeks.org/wp-content/uploads/multithreading-python-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8527" y="1981200"/>
            <a:ext cx="6010275" cy="4591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67165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Multiple threads can exist within one process where</a:t>
            </a:r>
            <a:r>
              <a:rPr lang="en-US" dirty="0" smtClean="0"/>
              <a:t>:</a:t>
            </a:r>
            <a:endParaRPr lang="en-US" dirty="0"/>
          </a:p>
          <a:p>
            <a:r>
              <a:rPr lang="en-US" dirty="0"/>
              <a:t>Each thread contains its own register set and local variables (stored in stack).</a:t>
            </a:r>
          </a:p>
          <a:p>
            <a:r>
              <a:rPr lang="en-US" dirty="0"/>
              <a:t>All thread of a process share global variables (stored in heap) and the program code.</a:t>
            </a:r>
          </a:p>
          <a:p>
            <a:r>
              <a:rPr lang="en-US" dirty="0"/>
              <a:t>Consider the diagram below to understand how multiple threads exist in memory:</a:t>
            </a:r>
            <a:endParaRPr lang="en-IN" dirty="0"/>
          </a:p>
        </p:txBody>
      </p:sp>
      <p:sp>
        <p:nvSpPr>
          <p:cNvPr id="3" name="Title 2"/>
          <p:cNvSpPr>
            <a:spLocks noGrp="1"/>
          </p:cNvSpPr>
          <p:nvPr>
            <p:ph type="title"/>
          </p:nvPr>
        </p:nvSpPr>
        <p:spPr/>
        <p:txBody>
          <a:bodyPr/>
          <a:lstStyle/>
          <a:p>
            <a:r>
              <a:rPr lang="en-IN" dirty="0" smtClean="0"/>
              <a:t>Threads</a:t>
            </a:r>
            <a:endParaRPr lang="en-IN" dirty="0"/>
          </a:p>
        </p:txBody>
      </p:sp>
    </p:spTree>
    <p:extLst>
      <p:ext uri="{BB962C8B-B14F-4D97-AF65-F5344CB8AC3E}">
        <p14:creationId xmlns:p14="http://schemas.microsoft.com/office/powerpoint/2010/main" val="8573176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Threads</a:t>
            </a:r>
            <a:endParaRPr lang="en-IN" dirty="0"/>
          </a:p>
        </p:txBody>
      </p:sp>
      <p:pic>
        <p:nvPicPr>
          <p:cNvPr id="2050" name="Picture 2" descr="https://cdncontribute.geeksforgeeks.org/wp-content/uploads/multithreading-python-2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981200"/>
            <a:ext cx="6781800" cy="3724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800849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Threads</a:t>
            </a:r>
            <a:endParaRPr lang="en-IN" dirty="0"/>
          </a:p>
        </p:txBody>
      </p:sp>
      <p:pic>
        <p:nvPicPr>
          <p:cNvPr id="3074" name="Picture 2" descr="https://cdncontribute.geeksforgeeks.org/wp-content/uploads/multithreading-python-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6230" y="2057400"/>
            <a:ext cx="2686050" cy="401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753466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666875"/>
          </a:xfrm>
        </p:spPr>
        <p:txBody>
          <a:bodyPr/>
          <a:lstStyle/>
          <a:p>
            <a:r>
              <a:rPr lang="en-US" dirty="0"/>
              <a:t>Thread synchronization is defined as a mechanism which ensures that two or more concurrent threads do not simultaneously execute some particular program segment known as critical section</a:t>
            </a:r>
            <a:r>
              <a:rPr lang="en-US" dirty="0" smtClean="0"/>
              <a:t>.</a:t>
            </a:r>
          </a:p>
          <a:p>
            <a:endParaRPr lang="en-IN" dirty="0"/>
          </a:p>
        </p:txBody>
      </p:sp>
      <p:sp>
        <p:nvSpPr>
          <p:cNvPr id="3" name="Title 2"/>
          <p:cNvSpPr>
            <a:spLocks noGrp="1"/>
          </p:cNvSpPr>
          <p:nvPr>
            <p:ph type="title"/>
          </p:nvPr>
        </p:nvSpPr>
        <p:spPr/>
        <p:txBody>
          <a:bodyPr/>
          <a:lstStyle/>
          <a:p>
            <a:r>
              <a:rPr lang="en-US" b="0" dirty="0"/>
              <a:t>Multithreading in Python | Set 2 (Synchronization)</a:t>
            </a:r>
            <a:br>
              <a:rPr lang="en-US" b="0" dirty="0"/>
            </a:br>
            <a:endParaRPr lang="en-IN" dirty="0"/>
          </a:p>
        </p:txBody>
      </p:sp>
      <p:pic>
        <p:nvPicPr>
          <p:cNvPr id="4098" name="Picture 2" descr="https://cdncontribute.geeksforgeeks.org/wp-content/uploads/multithreading-python-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5182" y="3733800"/>
            <a:ext cx="4972050" cy="2209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932093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62500" lnSpcReduction="20000"/>
          </a:bodyPr>
          <a:lstStyle/>
          <a:p>
            <a:r>
              <a:rPr lang="en-US" dirty="0"/>
              <a:t>Advantages:</a:t>
            </a:r>
          </a:p>
          <a:p>
            <a:r>
              <a:rPr lang="en-US" dirty="0" smtClean="0"/>
              <a:t>It </a:t>
            </a:r>
            <a:r>
              <a:rPr lang="en-US" dirty="0"/>
              <a:t>doesn’t block the user. This is because threads are independent of each other.</a:t>
            </a:r>
          </a:p>
          <a:p>
            <a:r>
              <a:rPr lang="en-US" dirty="0"/>
              <a:t>Better use of system resources is possible since threads execute tasks </a:t>
            </a:r>
            <a:r>
              <a:rPr lang="en-US" dirty="0" err="1"/>
              <a:t>parallely</a:t>
            </a:r>
            <a:r>
              <a:rPr lang="en-US" dirty="0"/>
              <a:t>.</a:t>
            </a:r>
          </a:p>
          <a:p>
            <a:r>
              <a:rPr lang="en-US" dirty="0"/>
              <a:t>Enhanced performance on multi-processor machines.</a:t>
            </a:r>
          </a:p>
          <a:p>
            <a:r>
              <a:rPr lang="en-US" dirty="0"/>
              <a:t>Multi-threaded servers and interactive GUIs use multithreading exclusively.</a:t>
            </a:r>
          </a:p>
          <a:p>
            <a:endParaRPr lang="en-US" dirty="0" smtClean="0"/>
          </a:p>
          <a:p>
            <a:r>
              <a:rPr lang="en-US" dirty="0" smtClean="0"/>
              <a:t>Disadvantages</a:t>
            </a:r>
            <a:r>
              <a:rPr lang="en-US" dirty="0"/>
              <a:t>:</a:t>
            </a:r>
          </a:p>
          <a:p>
            <a:r>
              <a:rPr lang="en-US" dirty="0" smtClean="0"/>
              <a:t>As </a:t>
            </a:r>
            <a:r>
              <a:rPr lang="en-US" dirty="0"/>
              <a:t>number of threads increase, complexity increases.</a:t>
            </a:r>
          </a:p>
          <a:p>
            <a:r>
              <a:rPr lang="en-US" dirty="0"/>
              <a:t>Synchronization of shared resources (objects, data) is necessary.</a:t>
            </a:r>
          </a:p>
          <a:p>
            <a:r>
              <a:rPr lang="en-US" dirty="0"/>
              <a:t>It is difficult to debug, result is sometimes unpredictable.</a:t>
            </a:r>
          </a:p>
          <a:p>
            <a:r>
              <a:rPr lang="en-US" dirty="0"/>
              <a:t>Potential deadlocks which leads to starvation, i.e. some threads may not be served with a bad design</a:t>
            </a:r>
          </a:p>
          <a:p>
            <a:r>
              <a:rPr lang="en-US" dirty="0"/>
              <a:t>Constructing and synchronizing threads is CPU/memory intensive.</a:t>
            </a:r>
            <a:endParaRPr lang="en-IN" dirty="0"/>
          </a:p>
        </p:txBody>
      </p:sp>
      <p:sp>
        <p:nvSpPr>
          <p:cNvPr id="3" name="Title 2"/>
          <p:cNvSpPr>
            <a:spLocks noGrp="1"/>
          </p:cNvSpPr>
          <p:nvPr>
            <p:ph type="title"/>
          </p:nvPr>
        </p:nvSpPr>
        <p:spPr/>
        <p:txBody>
          <a:bodyPr/>
          <a:lstStyle/>
          <a:p>
            <a:r>
              <a:rPr lang="en-IN" dirty="0" smtClean="0"/>
              <a:t>Multithreading</a:t>
            </a:r>
            <a:endParaRPr lang="en-IN" dirty="0"/>
          </a:p>
        </p:txBody>
      </p:sp>
    </p:spTree>
    <p:extLst>
      <p:ext uri="{BB962C8B-B14F-4D97-AF65-F5344CB8AC3E}">
        <p14:creationId xmlns:p14="http://schemas.microsoft.com/office/powerpoint/2010/main" val="42651334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0000" lnSpcReduction="20000"/>
          </a:bodyPr>
          <a:lstStyle/>
          <a:p>
            <a:r>
              <a:rPr lang="en-US" dirty="0"/>
              <a:t>Python has a module named time to handle time-related tasks. </a:t>
            </a:r>
            <a:endParaRPr lang="en-US" dirty="0" smtClean="0"/>
          </a:p>
          <a:p>
            <a:r>
              <a:rPr lang="en-US" dirty="0" smtClean="0"/>
              <a:t>To </a:t>
            </a:r>
            <a:r>
              <a:rPr lang="en-US" dirty="0"/>
              <a:t>use functions defined in the module, we need to import the module first</a:t>
            </a:r>
            <a:r>
              <a:rPr lang="en-US" dirty="0" smtClean="0"/>
              <a:t>.</a:t>
            </a:r>
          </a:p>
          <a:p>
            <a:r>
              <a:rPr lang="en-US" dirty="0" err="1"/>
              <a:t>time.time</a:t>
            </a:r>
            <a:r>
              <a:rPr lang="en-US" dirty="0"/>
              <a:t>()</a:t>
            </a:r>
          </a:p>
          <a:p>
            <a:r>
              <a:rPr lang="en-US" dirty="0" err="1"/>
              <a:t>time.ctime</a:t>
            </a:r>
            <a:r>
              <a:rPr lang="en-US" dirty="0"/>
              <a:t>()</a:t>
            </a:r>
          </a:p>
          <a:p>
            <a:r>
              <a:rPr lang="en-US" dirty="0" err="1"/>
              <a:t>time.sleep</a:t>
            </a:r>
            <a:r>
              <a:rPr lang="en-US" dirty="0"/>
              <a:t>()</a:t>
            </a:r>
          </a:p>
          <a:p>
            <a:r>
              <a:rPr lang="en-US" dirty="0" err="1"/>
              <a:t>time.struct_time</a:t>
            </a:r>
            <a:r>
              <a:rPr lang="en-US" dirty="0"/>
              <a:t> Class</a:t>
            </a:r>
          </a:p>
          <a:p>
            <a:r>
              <a:rPr lang="en-US" dirty="0" err="1"/>
              <a:t>time.localtime</a:t>
            </a:r>
            <a:r>
              <a:rPr lang="en-US" dirty="0"/>
              <a:t>()</a:t>
            </a:r>
          </a:p>
          <a:p>
            <a:r>
              <a:rPr lang="en-US" dirty="0" err="1"/>
              <a:t>time.gmtime</a:t>
            </a:r>
            <a:r>
              <a:rPr lang="en-US" dirty="0"/>
              <a:t>()</a:t>
            </a:r>
          </a:p>
          <a:p>
            <a:r>
              <a:rPr lang="en-US" dirty="0" err="1"/>
              <a:t>time.mktime</a:t>
            </a:r>
            <a:r>
              <a:rPr lang="en-US" dirty="0"/>
              <a:t>()</a:t>
            </a:r>
          </a:p>
          <a:p>
            <a:r>
              <a:rPr lang="en-US" dirty="0" err="1"/>
              <a:t>time.asctime</a:t>
            </a:r>
            <a:r>
              <a:rPr lang="en-US" dirty="0"/>
              <a:t>()</a:t>
            </a:r>
          </a:p>
          <a:p>
            <a:r>
              <a:rPr lang="en-US" dirty="0" err="1"/>
              <a:t>time.strftime</a:t>
            </a:r>
            <a:r>
              <a:rPr lang="en-US" dirty="0"/>
              <a:t>()</a:t>
            </a:r>
          </a:p>
          <a:p>
            <a:r>
              <a:rPr lang="en-US" dirty="0" err="1"/>
              <a:t>time.strptime</a:t>
            </a:r>
            <a:r>
              <a:rPr lang="en-US" dirty="0"/>
              <a:t>()</a:t>
            </a:r>
            <a:endParaRPr lang="en-US" dirty="0" smtClean="0"/>
          </a:p>
          <a:p>
            <a:r>
              <a:rPr lang="en-US" dirty="0" smtClean="0"/>
              <a:t> </a:t>
            </a:r>
            <a:endParaRPr lang="en-IN" dirty="0"/>
          </a:p>
        </p:txBody>
      </p:sp>
      <p:sp>
        <p:nvSpPr>
          <p:cNvPr id="3" name="Title 2"/>
          <p:cNvSpPr>
            <a:spLocks noGrp="1"/>
          </p:cNvSpPr>
          <p:nvPr>
            <p:ph type="title"/>
          </p:nvPr>
        </p:nvSpPr>
        <p:spPr/>
        <p:txBody>
          <a:bodyPr/>
          <a:lstStyle/>
          <a:p>
            <a:r>
              <a:rPr lang="en-IN" dirty="0" smtClean="0"/>
              <a:t>Time class</a:t>
            </a:r>
            <a:endParaRPr lang="en-IN" dirty="0"/>
          </a:p>
        </p:txBody>
      </p:sp>
    </p:spTree>
    <p:extLst>
      <p:ext uri="{BB962C8B-B14F-4D97-AF65-F5344CB8AC3E}">
        <p14:creationId xmlns:p14="http://schemas.microsoft.com/office/powerpoint/2010/main" val="271316972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Shell Commands from Cygwin and Python</a:t>
            </a:r>
            <a:endParaRPr lang="en-IN" dirty="0"/>
          </a:p>
        </p:txBody>
      </p:sp>
      <p:pic>
        <p:nvPicPr>
          <p:cNvPr id="4" name="Picture 3"/>
          <p:cNvPicPr>
            <a:picLocks noChangeAspect="1"/>
          </p:cNvPicPr>
          <p:nvPr/>
        </p:nvPicPr>
        <p:blipFill rotWithShape="1">
          <a:blip r:embed="rId2"/>
          <a:srcRect l="7662" t="11852" r="54005" b="46667"/>
          <a:stretch/>
        </p:blipFill>
        <p:spPr>
          <a:xfrm>
            <a:off x="870686" y="1752600"/>
            <a:ext cx="7385957" cy="4495800"/>
          </a:xfrm>
          <a:prstGeom prst="rect">
            <a:avLst/>
          </a:prstGeom>
        </p:spPr>
      </p:pic>
    </p:spTree>
    <p:extLst>
      <p:ext uri="{BB962C8B-B14F-4D97-AF65-F5344CB8AC3E}">
        <p14:creationId xmlns:p14="http://schemas.microsoft.com/office/powerpoint/2010/main" val="3109708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Using the backslash method, we can convert the previous expression to /\(this </a:t>
            </a:r>
            <a:r>
              <a:rPr lang="en-US" dirty="0" smtClean="0"/>
              <a:t>is inside</a:t>
            </a:r>
            <a:r>
              <a:rPr lang="en-US" dirty="0"/>
              <a:t>\)/ and apply it again to the same text to have the parentheses included </a:t>
            </a:r>
            <a:r>
              <a:rPr lang="en-US" dirty="0" smtClean="0"/>
              <a:t>in </a:t>
            </a:r>
            <a:r>
              <a:rPr lang="en-IN" dirty="0" smtClean="0"/>
              <a:t>the </a:t>
            </a:r>
            <a:r>
              <a:rPr lang="en-IN" dirty="0"/>
              <a:t>result:</a:t>
            </a:r>
          </a:p>
        </p:txBody>
      </p:sp>
      <p:sp>
        <p:nvSpPr>
          <p:cNvPr id="3" name="Title 2"/>
          <p:cNvSpPr>
            <a:spLocks noGrp="1"/>
          </p:cNvSpPr>
          <p:nvPr>
            <p:ph type="title"/>
          </p:nvPr>
        </p:nvSpPr>
        <p:spPr/>
        <p:txBody>
          <a:bodyPr/>
          <a:lstStyle/>
          <a:p>
            <a:r>
              <a:rPr lang="en-IN" dirty="0" smtClean="0"/>
              <a:t>Regular Expressions - Literals</a:t>
            </a:r>
            <a:endParaRPr lang="en-IN" dirty="0"/>
          </a:p>
        </p:txBody>
      </p:sp>
      <p:pic>
        <p:nvPicPr>
          <p:cNvPr id="4" name="Picture 3"/>
          <p:cNvPicPr>
            <a:picLocks noChangeAspect="1"/>
          </p:cNvPicPr>
          <p:nvPr/>
        </p:nvPicPr>
        <p:blipFill>
          <a:blip r:embed="rId2"/>
          <a:stretch>
            <a:fillRect/>
          </a:stretch>
        </p:blipFill>
        <p:spPr>
          <a:xfrm>
            <a:off x="1905000" y="3505200"/>
            <a:ext cx="4524809" cy="1575174"/>
          </a:xfrm>
          <a:prstGeom prst="rect">
            <a:avLst/>
          </a:prstGeom>
        </p:spPr>
      </p:pic>
    </p:spTree>
    <p:extLst>
      <p:ext uri="{BB962C8B-B14F-4D97-AF65-F5344CB8AC3E}">
        <p14:creationId xmlns:p14="http://schemas.microsoft.com/office/powerpoint/2010/main" val="72952970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Python offers </a:t>
            </a:r>
            <a:r>
              <a:rPr lang="en-US" dirty="0" smtClean="0"/>
              <a:t>three </a:t>
            </a:r>
            <a:r>
              <a:rPr lang="en-US" dirty="0"/>
              <a:t>possible ways to handle that. </a:t>
            </a:r>
            <a:endParaRPr lang="en-US" dirty="0" smtClean="0"/>
          </a:p>
          <a:p>
            <a:r>
              <a:rPr lang="en-US" dirty="0" smtClean="0"/>
              <a:t>First</a:t>
            </a:r>
            <a:r>
              <a:rPr lang="en-US" dirty="0"/>
              <a:t>, you can execute functions in parallel using the multiprocessing module. </a:t>
            </a:r>
            <a:endParaRPr lang="en-US" dirty="0" smtClean="0"/>
          </a:p>
          <a:p>
            <a:r>
              <a:rPr lang="en-US" dirty="0" smtClean="0"/>
              <a:t>Second</a:t>
            </a:r>
            <a:r>
              <a:rPr lang="en-US" dirty="0"/>
              <a:t>, an alternative to processes are threads. </a:t>
            </a:r>
            <a:endParaRPr lang="en-US" dirty="0" smtClean="0"/>
          </a:p>
          <a:p>
            <a:r>
              <a:rPr lang="en-US" dirty="0"/>
              <a:t>Third, you can call external programs using the system() method of the </a:t>
            </a:r>
            <a:r>
              <a:rPr lang="en-US" dirty="0" err="1"/>
              <a:t>os</a:t>
            </a:r>
            <a:r>
              <a:rPr lang="en-US" dirty="0"/>
              <a:t> module, or methods provided by the </a:t>
            </a:r>
            <a:r>
              <a:rPr lang="en-US" dirty="0" err="1"/>
              <a:t>subprocess</a:t>
            </a:r>
            <a:r>
              <a:rPr lang="en-US" dirty="0"/>
              <a:t> module, and collect the results afterwards</a:t>
            </a:r>
            <a:r>
              <a:rPr lang="en-US" dirty="0" smtClean="0"/>
              <a:t>.</a:t>
            </a:r>
          </a:p>
          <a:p>
            <a:endParaRPr lang="en-IN" dirty="0"/>
          </a:p>
        </p:txBody>
      </p:sp>
      <p:sp>
        <p:nvSpPr>
          <p:cNvPr id="3" name="Title 2"/>
          <p:cNvSpPr>
            <a:spLocks noGrp="1"/>
          </p:cNvSpPr>
          <p:nvPr>
            <p:ph type="title"/>
          </p:nvPr>
        </p:nvSpPr>
        <p:spPr/>
        <p:txBody>
          <a:bodyPr/>
          <a:lstStyle/>
          <a:p>
            <a:r>
              <a:rPr lang="en-IN" dirty="0" smtClean="0"/>
              <a:t>Parallel Processing</a:t>
            </a:r>
            <a:endParaRPr lang="en-IN" dirty="0"/>
          </a:p>
        </p:txBody>
      </p:sp>
    </p:spTree>
    <p:extLst>
      <p:ext uri="{BB962C8B-B14F-4D97-AF65-F5344CB8AC3E}">
        <p14:creationId xmlns:p14="http://schemas.microsoft.com/office/powerpoint/2010/main" val="306070840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10000"/>
          </a:bodyPr>
          <a:lstStyle/>
          <a:p>
            <a:r>
              <a:rPr lang="en-US" dirty="0"/>
              <a:t>The multiprocessing module covers a nice selection of methods to handle the parallel execution of routines. </a:t>
            </a:r>
            <a:endParaRPr lang="en-US" dirty="0" smtClean="0"/>
          </a:p>
          <a:p>
            <a:r>
              <a:rPr lang="en-US" dirty="0" smtClean="0"/>
              <a:t>This </a:t>
            </a:r>
            <a:r>
              <a:rPr lang="en-US" dirty="0"/>
              <a:t>includes processes, pools of agents, queues, and pipes</a:t>
            </a:r>
            <a:r>
              <a:rPr lang="en-US" dirty="0" smtClean="0"/>
              <a:t>.</a:t>
            </a:r>
          </a:p>
          <a:p>
            <a:r>
              <a:rPr lang="en-US" dirty="0" smtClean="0"/>
              <a:t>What </a:t>
            </a:r>
            <a:r>
              <a:rPr lang="en-US" dirty="0"/>
              <a:t>is Synchronous and Asynchronous execution</a:t>
            </a:r>
            <a:r>
              <a:rPr lang="en-US" dirty="0" smtClean="0"/>
              <a:t>?</a:t>
            </a:r>
          </a:p>
          <a:p>
            <a:r>
              <a:rPr lang="en-US" dirty="0"/>
              <a:t>In parallel processing, there are two types of execution: Synchronous and </a:t>
            </a:r>
            <a:r>
              <a:rPr lang="en-US" dirty="0" smtClean="0"/>
              <a:t>Asynchronous.</a:t>
            </a:r>
            <a:endParaRPr lang="en-US" dirty="0"/>
          </a:p>
          <a:p>
            <a:r>
              <a:rPr lang="en-US" dirty="0"/>
              <a:t>A synchronous execution is one the processes are completed in the same order in which it was started. This is achieved by locking the main program until the respective processes are finished</a:t>
            </a:r>
            <a:r>
              <a:rPr lang="en-US" dirty="0" smtClean="0"/>
              <a:t>.</a:t>
            </a:r>
            <a:endParaRPr lang="en-US" dirty="0"/>
          </a:p>
          <a:p>
            <a:r>
              <a:rPr lang="en-US" dirty="0"/>
              <a:t>Asynchronous, on the other hand, doesn’t involve locking. As a result, the order of results can get mixed up but usually gets done quicker.</a:t>
            </a:r>
            <a:endParaRPr lang="en-IN" dirty="0"/>
          </a:p>
        </p:txBody>
      </p:sp>
      <p:sp>
        <p:nvSpPr>
          <p:cNvPr id="3" name="Title 2"/>
          <p:cNvSpPr>
            <a:spLocks noGrp="1"/>
          </p:cNvSpPr>
          <p:nvPr>
            <p:ph type="title"/>
          </p:nvPr>
        </p:nvSpPr>
        <p:spPr/>
        <p:txBody>
          <a:bodyPr/>
          <a:lstStyle/>
          <a:p>
            <a:r>
              <a:rPr lang="en-IN" dirty="0" smtClean="0"/>
              <a:t>Parallel Processing</a:t>
            </a:r>
            <a:endParaRPr lang="en-IN" dirty="0"/>
          </a:p>
        </p:txBody>
      </p:sp>
    </p:spTree>
    <p:extLst>
      <p:ext uri="{BB962C8B-B14F-4D97-AF65-F5344CB8AC3E}">
        <p14:creationId xmlns:p14="http://schemas.microsoft.com/office/powerpoint/2010/main" val="286389777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There are 2 main objects in multiprocessing to implement parallel execution of a function: The Pool Class and the Process Class</a:t>
            </a:r>
            <a:r>
              <a:rPr lang="en-US" dirty="0" smtClean="0"/>
              <a:t>.</a:t>
            </a:r>
          </a:p>
          <a:p>
            <a:r>
              <a:rPr lang="en-US" dirty="0" smtClean="0"/>
              <a:t>Pool </a:t>
            </a:r>
            <a:r>
              <a:rPr lang="en-US" dirty="0"/>
              <a:t>Class</a:t>
            </a:r>
          </a:p>
          <a:p>
            <a:pPr lvl="1"/>
            <a:r>
              <a:rPr lang="en-US" dirty="0"/>
              <a:t>Synchronous execution</a:t>
            </a:r>
          </a:p>
          <a:p>
            <a:pPr lvl="1"/>
            <a:r>
              <a:rPr lang="en-US" dirty="0" err="1"/>
              <a:t>Pool.map</a:t>
            </a:r>
            <a:r>
              <a:rPr lang="en-US" dirty="0"/>
              <a:t>() and </a:t>
            </a:r>
            <a:r>
              <a:rPr lang="en-US" dirty="0" err="1"/>
              <a:t>Pool.starmap</a:t>
            </a:r>
            <a:r>
              <a:rPr lang="en-US" dirty="0"/>
              <a:t>()</a:t>
            </a:r>
          </a:p>
          <a:p>
            <a:pPr lvl="1"/>
            <a:r>
              <a:rPr lang="en-US" dirty="0" err="1"/>
              <a:t>Pool.apply</a:t>
            </a:r>
            <a:r>
              <a:rPr lang="en-US" dirty="0"/>
              <a:t>()</a:t>
            </a:r>
          </a:p>
          <a:p>
            <a:r>
              <a:rPr lang="en-US" dirty="0"/>
              <a:t>Asynchronous execution</a:t>
            </a:r>
          </a:p>
          <a:p>
            <a:pPr lvl="1"/>
            <a:r>
              <a:rPr lang="en-US" dirty="0" err="1"/>
              <a:t>Pool.map_async</a:t>
            </a:r>
            <a:r>
              <a:rPr lang="en-US" dirty="0"/>
              <a:t>() and </a:t>
            </a:r>
            <a:r>
              <a:rPr lang="en-US" dirty="0" err="1"/>
              <a:t>Pool.starmap_async</a:t>
            </a:r>
            <a:r>
              <a:rPr lang="en-US" dirty="0"/>
              <a:t>()</a:t>
            </a:r>
          </a:p>
          <a:p>
            <a:pPr lvl="1"/>
            <a:r>
              <a:rPr lang="en-US" dirty="0" err="1"/>
              <a:t>Pool.apply_async</a:t>
            </a:r>
            <a:r>
              <a:rPr lang="en-US" dirty="0"/>
              <a:t>())</a:t>
            </a:r>
          </a:p>
          <a:p>
            <a:r>
              <a:rPr lang="en-US" dirty="0"/>
              <a:t>Process Class</a:t>
            </a:r>
            <a:endParaRPr lang="en-IN" dirty="0"/>
          </a:p>
        </p:txBody>
      </p:sp>
      <p:sp>
        <p:nvSpPr>
          <p:cNvPr id="3" name="Title 2"/>
          <p:cNvSpPr>
            <a:spLocks noGrp="1"/>
          </p:cNvSpPr>
          <p:nvPr>
            <p:ph type="title"/>
          </p:nvPr>
        </p:nvSpPr>
        <p:spPr/>
        <p:txBody>
          <a:bodyPr/>
          <a:lstStyle/>
          <a:p>
            <a:r>
              <a:rPr lang="en-IN" dirty="0" smtClean="0"/>
              <a:t>Parallel Processing</a:t>
            </a:r>
            <a:endParaRPr lang="en-IN" dirty="0"/>
          </a:p>
        </p:txBody>
      </p:sp>
    </p:spTree>
    <p:extLst>
      <p:ext uri="{BB962C8B-B14F-4D97-AF65-F5344CB8AC3E}">
        <p14:creationId xmlns:p14="http://schemas.microsoft.com/office/powerpoint/2010/main" val="127940954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Parallel Processing</a:t>
            </a:r>
            <a:endParaRPr lang="en-IN" dirty="0"/>
          </a:p>
        </p:txBody>
      </p:sp>
      <p:pic>
        <p:nvPicPr>
          <p:cNvPr id="1026" name="Picture 2" descr="https://sebastianraschka.com/images/blog/2014/multiprocessing_intro/multiprocessing_schem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905000"/>
            <a:ext cx="7315200" cy="4770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75245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pPr marL="0" indent="0">
              <a:buNone/>
            </a:pPr>
            <a:r>
              <a:rPr lang="en-US" dirty="0"/>
              <a:t>Steps to parallelize a function:</a:t>
            </a:r>
          </a:p>
          <a:p>
            <a:r>
              <a:rPr lang="en-US" dirty="0"/>
              <a:t>To parallelize a function, you need to execute it in various processors. </a:t>
            </a:r>
            <a:endParaRPr lang="en-US" dirty="0" smtClean="0"/>
          </a:p>
          <a:p>
            <a:r>
              <a:rPr lang="en-US" dirty="0" smtClean="0"/>
              <a:t>Start </a:t>
            </a:r>
            <a:r>
              <a:rPr lang="en-US" dirty="0"/>
              <a:t>with initializing a pool with x number of processors</a:t>
            </a:r>
            <a:r>
              <a:rPr lang="en-US" dirty="0" smtClean="0"/>
              <a:t>.</a:t>
            </a:r>
          </a:p>
          <a:p>
            <a:r>
              <a:rPr lang="en-US" dirty="0" smtClean="0"/>
              <a:t>Now</a:t>
            </a:r>
            <a:r>
              <a:rPr lang="en-US" dirty="0"/>
              <a:t>, pass that function to any one of the parallelization methods of a pool.</a:t>
            </a:r>
          </a:p>
          <a:p>
            <a:r>
              <a:rPr lang="en-US" dirty="0" smtClean="0"/>
              <a:t>The </a:t>
            </a:r>
            <a:r>
              <a:rPr lang="en-US" dirty="0"/>
              <a:t>apply(), </a:t>
            </a:r>
            <a:r>
              <a:rPr lang="en-US" dirty="0" err="1"/>
              <a:t>starmap</a:t>
            </a:r>
            <a:r>
              <a:rPr lang="en-US" dirty="0"/>
              <a:t>() and map() methods of the </a:t>
            </a:r>
            <a:r>
              <a:rPr lang="en-US" dirty="0" err="1"/>
              <a:t>multiprocessing.Pool</a:t>
            </a:r>
            <a:r>
              <a:rPr lang="en-US" dirty="0"/>
              <a:t>() will allow you to execute functions </a:t>
            </a:r>
            <a:r>
              <a:rPr lang="en-US" dirty="0" err="1"/>
              <a:t>parallelly</a:t>
            </a:r>
            <a:r>
              <a:rPr lang="en-US" dirty="0" smtClean="0"/>
              <a:t>.</a:t>
            </a:r>
          </a:p>
          <a:p>
            <a:r>
              <a:rPr lang="en-US" dirty="0" smtClean="0"/>
              <a:t> </a:t>
            </a:r>
            <a:r>
              <a:rPr lang="en-US" dirty="0"/>
              <a:t>Here, both map and apply functions are used to take the functions for parallelization as the main argument. </a:t>
            </a:r>
            <a:endParaRPr lang="en-US" dirty="0" smtClean="0"/>
          </a:p>
          <a:p>
            <a:r>
              <a:rPr lang="en-US" dirty="0" smtClean="0"/>
              <a:t>The </a:t>
            </a:r>
            <a:r>
              <a:rPr lang="en-US" dirty="0"/>
              <a:t>only difference is that map() will only bring one </a:t>
            </a:r>
            <a:r>
              <a:rPr lang="en-US" dirty="0" err="1"/>
              <a:t>iterable</a:t>
            </a:r>
            <a:r>
              <a:rPr lang="en-US" dirty="0"/>
              <a:t> as an argument while the apply() collects </a:t>
            </a:r>
            <a:r>
              <a:rPr lang="en-US" dirty="0" err="1"/>
              <a:t>args</a:t>
            </a:r>
            <a:r>
              <a:rPr lang="en-US" dirty="0"/>
              <a:t> argument which takes the parameters of the parallelized function as an argument.</a:t>
            </a:r>
            <a:endParaRPr lang="en-IN" dirty="0"/>
          </a:p>
        </p:txBody>
      </p:sp>
      <p:sp>
        <p:nvSpPr>
          <p:cNvPr id="3" name="Title 2"/>
          <p:cNvSpPr>
            <a:spLocks noGrp="1"/>
          </p:cNvSpPr>
          <p:nvPr>
            <p:ph type="title"/>
          </p:nvPr>
        </p:nvSpPr>
        <p:spPr/>
        <p:txBody>
          <a:bodyPr/>
          <a:lstStyle/>
          <a:p>
            <a:r>
              <a:rPr lang="en-IN" dirty="0" smtClean="0"/>
              <a:t>Parallel Processing</a:t>
            </a:r>
            <a:endParaRPr lang="en-IN" dirty="0"/>
          </a:p>
        </p:txBody>
      </p:sp>
    </p:spTree>
    <p:extLst>
      <p:ext uri="{BB962C8B-B14F-4D97-AF65-F5344CB8AC3E}">
        <p14:creationId xmlns:p14="http://schemas.microsoft.com/office/powerpoint/2010/main" val="411394186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Normal Lock objects cannot be acquired more than once, even by the same thread</a:t>
            </a:r>
            <a:r>
              <a:rPr lang="en-US" dirty="0" smtClean="0"/>
              <a:t>.</a:t>
            </a:r>
          </a:p>
          <a:p>
            <a:r>
              <a:rPr lang="en-US" dirty="0" smtClean="0"/>
              <a:t>This </a:t>
            </a:r>
            <a:r>
              <a:rPr lang="en-US" dirty="0"/>
              <a:t>can introduce undesirable side-effects if a lock is accessed by more than one function in the same call chain.</a:t>
            </a:r>
            <a:endParaRPr lang="en-IN" dirty="0"/>
          </a:p>
        </p:txBody>
      </p:sp>
      <p:sp>
        <p:nvSpPr>
          <p:cNvPr id="3" name="Title 2"/>
          <p:cNvSpPr>
            <a:spLocks noGrp="1"/>
          </p:cNvSpPr>
          <p:nvPr>
            <p:ph type="title"/>
          </p:nvPr>
        </p:nvSpPr>
        <p:spPr/>
        <p:txBody>
          <a:bodyPr/>
          <a:lstStyle/>
          <a:p>
            <a:r>
              <a:rPr lang="en-IN" dirty="0"/>
              <a:t>Re-entrant Locks</a:t>
            </a:r>
            <a:br>
              <a:rPr lang="en-IN" dirty="0"/>
            </a:br>
            <a:endParaRPr lang="en-IN" dirty="0"/>
          </a:p>
        </p:txBody>
      </p:sp>
    </p:spTree>
    <p:extLst>
      <p:ext uri="{BB962C8B-B14F-4D97-AF65-F5344CB8AC3E}">
        <p14:creationId xmlns:p14="http://schemas.microsoft.com/office/powerpoint/2010/main" val="36065824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Sometimes it is useful to allow more than one worker access to a resource at a time, while still limiting the overall number</a:t>
            </a:r>
            <a:r>
              <a:rPr lang="en-US" dirty="0" smtClean="0"/>
              <a:t>.</a:t>
            </a:r>
          </a:p>
          <a:p>
            <a:r>
              <a:rPr lang="en-US" dirty="0" smtClean="0"/>
              <a:t>For </a:t>
            </a:r>
            <a:r>
              <a:rPr lang="en-US" dirty="0"/>
              <a:t>example, a connection pool might support a fixed number of simultaneous connections, or a network application might support a fixed number of concurrent downloads</a:t>
            </a:r>
            <a:r>
              <a:rPr lang="en-US" dirty="0" smtClean="0"/>
              <a:t>.</a:t>
            </a:r>
          </a:p>
          <a:p>
            <a:r>
              <a:rPr lang="en-US" dirty="0" smtClean="0"/>
              <a:t> </a:t>
            </a:r>
            <a:r>
              <a:rPr lang="en-US" dirty="0"/>
              <a:t>A Semaphore is one way to manage those connections.</a:t>
            </a:r>
            <a:endParaRPr lang="en-IN" dirty="0"/>
          </a:p>
        </p:txBody>
      </p:sp>
      <p:sp>
        <p:nvSpPr>
          <p:cNvPr id="3" name="Title 2"/>
          <p:cNvSpPr>
            <a:spLocks noGrp="1"/>
          </p:cNvSpPr>
          <p:nvPr>
            <p:ph type="title"/>
          </p:nvPr>
        </p:nvSpPr>
        <p:spPr/>
        <p:txBody>
          <a:bodyPr/>
          <a:lstStyle/>
          <a:p>
            <a:r>
              <a:rPr lang="en-US" dirty="0"/>
              <a:t>Limiting Concurrent Access to Resources</a:t>
            </a:r>
            <a:br>
              <a:rPr lang="en-US" dirty="0"/>
            </a:br>
            <a:endParaRPr lang="en-IN" dirty="0"/>
          </a:p>
        </p:txBody>
      </p:sp>
    </p:spTree>
    <p:extLst>
      <p:ext uri="{BB962C8B-B14F-4D97-AF65-F5344CB8AC3E}">
        <p14:creationId xmlns:p14="http://schemas.microsoft.com/office/powerpoint/2010/main" val="6152122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 semaphore is based on an internal counter which is decremented each time acquire() is called and incremented each time release() is called</a:t>
            </a:r>
            <a:r>
              <a:rPr lang="en-US" dirty="0" smtClean="0"/>
              <a:t>.</a:t>
            </a:r>
          </a:p>
          <a:p>
            <a:r>
              <a:rPr lang="en-US" dirty="0" smtClean="0"/>
              <a:t>If </a:t>
            </a:r>
            <a:r>
              <a:rPr lang="en-US" dirty="0"/>
              <a:t>the counter is equal to 0 then acquire() blocks. It is the Python implementation of the Dijkstra semaphore concept: P() and V</a:t>
            </a:r>
            <a:r>
              <a:rPr lang="en-US" dirty="0" smtClean="0"/>
              <a:t>().</a:t>
            </a:r>
          </a:p>
          <a:p>
            <a:r>
              <a:rPr lang="en-US" dirty="0" smtClean="0"/>
              <a:t>Using </a:t>
            </a:r>
            <a:r>
              <a:rPr lang="en-US" dirty="0"/>
              <a:t>a semaphore makes sense when you want to control access to a resource with limited capacity like a server..</a:t>
            </a:r>
            <a:endParaRPr lang="en-IN" dirty="0"/>
          </a:p>
        </p:txBody>
      </p:sp>
      <p:sp>
        <p:nvSpPr>
          <p:cNvPr id="3" name="Title 2"/>
          <p:cNvSpPr>
            <a:spLocks noGrp="1"/>
          </p:cNvSpPr>
          <p:nvPr>
            <p:ph type="title"/>
          </p:nvPr>
        </p:nvSpPr>
        <p:spPr/>
        <p:txBody>
          <a:bodyPr/>
          <a:lstStyle/>
          <a:p>
            <a:r>
              <a:rPr lang="en-US" dirty="0"/>
              <a:t>Limiting Concurrent Access to Resources</a:t>
            </a:r>
            <a:br>
              <a:rPr lang="en-US" dirty="0"/>
            </a:br>
            <a:endParaRPr lang="en-IN" dirty="0"/>
          </a:p>
        </p:txBody>
      </p:sp>
    </p:spTree>
    <p:extLst>
      <p:ext uri="{BB962C8B-B14F-4D97-AF65-F5344CB8AC3E}">
        <p14:creationId xmlns:p14="http://schemas.microsoft.com/office/powerpoint/2010/main" val="12684528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err="1"/>
              <a:t>RLock</a:t>
            </a:r>
            <a:r>
              <a:rPr lang="en-US" dirty="0"/>
              <a:t> is the reentrant lock provided by python</a:t>
            </a:r>
            <a:r>
              <a:rPr lang="en-US" dirty="0" smtClean="0"/>
              <a:t>.</a:t>
            </a:r>
            <a:endParaRPr lang="en-US" dirty="0"/>
          </a:p>
          <a:p>
            <a:r>
              <a:rPr lang="en-US" dirty="0"/>
              <a:t>A reentrant lock or simply </a:t>
            </a:r>
            <a:r>
              <a:rPr lang="en-US" dirty="0" err="1"/>
              <a:t>RLock</a:t>
            </a:r>
            <a:r>
              <a:rPr lang="en-US" dirty="0"/>
              <a:t> allows itself to be locked several times</a:t>
            </a:r>
            <a:r>
              <a:rPr lang="en-US" dirty="0" smtClean="0"/>
              <a:t>.</a:t>
            </a:r>
            <a:endParaRPr lang="en-US" dirty="0"/>
          </a:p>
          <a:p>
            <a:r>
              <a:rPr lang="en-US" dirty="0"/>
              <a:t>The </a:t>
            </a:r>
            <a:r>
              <a:rPr lang="en-US" dirty="0" err="1"/>
              <a:t>RLock</a:t>
            </a:r>
            <a:r>
              <a:rPr lang="en-US" dirty="0"/>
              <a:t> is released only after equal number release() calls as the acquire() calls made to it</a:t>
            </a:r>
            <a:r>
              <a:rPr lang="en-US" dirty="0" smtClean="0"/>
              <a:t>.</a:t>
            </a:r>
            <a:endParaRPr lang="en-US" dirty="0"/>
          </a:p>
          <a:p>
            <a:r>
              <a:rPr lang="en-US" dirty="0"/>
              <a:t>Unlike the primitive lock given by the Lock class the </a:t>
            </a:r>
            <a:r>
              <a:rPr lang="en-US" dirty="0" err="1"/>
              <a:t>RLock</a:t>
            </a:r>
            <a:r>
              <a:rPr lang="en-US" dirty="0"/>
              <a:t> can only be released by the thread holding the </a:t>
            </a:r>
            <a:r>
              <a:rPr lang="en-US" dirty="0" err="1"/>
              <a:t>RLock</a:t>
            </a:r>
            <a:r>
              <a:rPr lang="en-US" dirty="0"/>
              <a:t>.</a:t>
            </a:r>
            <a:endParaRPr lang="en-IN" dirty="0"/>
          </a:p>
        </p:txBody>
      </p:sp>
      <p:sp>
        <p:nvSpPr>
          <p:cNvPr id="3" name="Title 2"/>
          <p:cNvSpPr>
            <a:spLocks noGrp="1"/>
          </p:cNvSpPr>
          <p:nvPr>
            <p:ph type="title"/>
          </p:nvPr>
        </p:nvSpPr>
        <p:spPr/>
        <p:txBody>
          <a:bodyPr/>
          <a:lstStyle/>
          <a:p>
            <a:r>
              <a:rPr lang="en-IN" dirty="0" err="1" smtClean="0"/>
              <a:t>Rentrant</a:t>
            </a:r>
            <a:r>
              <a:rPr lang="en-IN" dirty="0" smtClean="0"/>
              <a:t> Lock</a:t>
            </a:r>
            <a:endParaRPr lang="en-IN" dirty="0"/>
          </a:p>
        </p:txBody>
      </p:sp>
    </p:spTree>
    <p:extLst>
      <p:ext uri="{BB962C8B-B14F-4D97-AF65-F5344CB8AC3E}">
        <p14:creationId xmlns:p14="http://schemas.microsoft.com/office/powerpoint/2010/main" val="310768459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smtClean="0"/>
              <a:t>Python's socket </a:t>
            </a:r>
            <a:r>
              <a:rPr lang="en-US" dirty="0"/>
              <a:t>module has both class-based and instances-based utilities. </a:t>
            </a:r>
            <a:endParaRPr lang="en-US" dirty="0" smtClean="0"/>
          </a:p>
          <a:p>
            <a:r>
              <a:rPr lang="en-US" dirty="0" smtClean="0"/>
              <a:t>The </a:t>
            </a:r>
            <a:r>
              <a:rPr lang="en-US" dirty="0"/>
              <a:t>difference </a:t>
            </a:r>
            <a:r>
              <a:rPr lang="en-US" dirty="0" smtClean="0"/>
              <a:t>between a </a:t>
            </a:r>
            <a:r>
              <a:rPr lang="en-US" dirty="0"/>
              <a:t>class-based and instance-based method is that the former doesn't need an instance of </a:t>
            </a:r>
            <a:r>
              <a:rPr lang="en-US" dirty="0" smtClean="0"/>
              <a:t>a socket </a:t>
            </a:r>
            <a:r>
              <a:rPr lang="en-US" dirty="0"/>
              <a:t>object</a:t>
            </a:r>
            <a:r>
              <a:rPr lang="en-US" dirty="0" smtClean="0"/>
              <a:t>.</a:t>
            </a:r>
          </a:p>
          <a:p>
            <a:r>
              <a:rPr lang="en-US" dirty="0" smtClean="0"/>
              <a:t>For </a:t>
            </a:r>
            <a:r>
              <a:rPr lang="en-US" dirty="0"/>
              <a:t>example, in order to print your </a:t>
            </a:r>
            <a:r>
              <a:rPr lang="en-US" dirty="0" smtClean="0"/>
              <a:t>machine's IP </a:t>
            </a:r>
            <a:r>
              <a:rPr lang="en-US" dirty="0"/>
              <a:t>address, you don't need a socket object. Instead, you can just call the socket's </a:t>
            </a:r>
            <a:r>
              <a:rPr lang="en-US" dirty="0" smtClean="0"/>
              <a:t>class-based methods.</a:t>
            </a:r>
          </a:p>
          <a:p>
            <a:r>
              <a:rPr lang="en-US" dirty="0" smtClean="0"/>
              <a:t>On </a:t>
            </a:r>
            <a:r>
              <a:rPr lang="en-US" dirty="0"/>
              <a:t>the other hand, if you need to send some data to a server application, it </a:t>
            </a:r>
            <a:r>
              <a:rPr lang="en-US" dirty="0" smtClean="0"/>
              <a:t>is more </a:t>
            </a:r>
            <a:r>
              <a:rPr lang="en-US" dirty="0"/>
              <a:t>intuitive that you create a socket object to perform that explicit operation.</a:t>
            </a:r>
            <a:endParaRPr lang="en-IN" dirty="0"/>
          </a:p>
        </p:txBody>
      </p:sp>
      <p:sp>
        <p:nvSpPr>
          <p:cNvPr id="3" name="Title 2"/>
          <p:cNvSpPr>
            <a:spLocks noGrp="1"/>
          </p:cNvSpPr>
          <p:nvPr>
            <p:ph type="title"/>
          </p:nvPr>
        </p:nvSpPr>
        <p:spPr/>
        <p:txBody>
          <a:bodyPr>
            <a:normAutofit/>
          </a:bodyPr>
          <a:lstStyle/>
          <a:p>
            <a:r>
              <a:rPr lang="en-IN" b="0" dirty="0"/>
              <a:t>Sockets, IPv4, </a:t>
            </a:r>
            <a:r>
              <a:rPr lang="en-IN" b="0" dirty="0" smtClean="0"/>
              <a:t>and Simple Client/Server Programming</a:t>
            </a:r>
            <a:endParaRPr lang="en-IN" dirty="0"/>
          </a:p>
        </p:txBody>
      </p:sp>
    </p:spTree>
    <p:extLst>
      <p:ext uri="{BB962C8B-B14F-4D97-AF65-F5344CB8AC3E}">
        <p14:creationId xmlns:p14="http://schemas.microsoft.com/office/powerpoint/2010/main" val="26681995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514F291-B47C-48A1-B199-EBD0A7B4E780}">
  <ds:schemaRefs>
    <ds:schemaRef ds:uri="http://schemas.microsoft.com/office/infopath/2007/PartnerControls"/>
    <ds:schemaRef ds:uri="http://purl.org/dc/elements/1.1/"/>
    <ds:schemaRef ds:uri="http://purl.org/dc/dcmitype/"/>
    <ds:schemaRef ds:uri="http://schemas.microsoft.com/office/2006/documentManagement/types"/>
    <ds:schemaRef ds:uri="http://schemas.openxmlformats.org/package/2006/metadata/core-properties"/>
    <ds:schemaRef ds:uri="http://purl.org/dc/term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69A6220E-5020-4ACE-A33D-0A412E4F470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Pencils_02_2012</Template>
  <TotalTime>5216</TotalTime>
  <Words>8120</Words>
  <Application>Microsoft Office PowerPoint</Application>
  <PresentationFormat>On-screen Show (4:3)</PresentationFormat>
  <Paragraphs>1060</Paragraphs>
  <Slides>147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147</vt:i4>
      </vt:variant>
    </vt:vector>
  </HeadingPairs>
  <TitlesOfParts>
    <vt:vector size="151" baseType="lpstr">
      <vt:lpstr>ＭＳ Ｐゴシック</vt:lpstr>
      <vt:lpstr>Arial</vt:lpstr>
      <vt:lpstr>Calibri</vt:lpstr>
      <vt:lpstr>Pencils_02_2012</vt:lpstr>
      <vt:lpstr>PowerPoint Presentation</vt:lpstr>
      <vt:lpstr>Python </vt:lpstr>
      <vt:lpstr>Python</vt:lpstr>
      <vt:lpstr>Python</vt:lpstr>
      <vt:lpstr>Regular Expressions</vt:lpstr>
      <vt:lpstr>Regular Expressions</vt:lpstr>
      <vt:lpstr>Regular Expressions - Literals</vt:lpstr>
      <vt:lpstr>Regular Expressions - Literals</vt:lpstr>
      <vt:lpstr>Regular Expressions - Literals</vt:lpstr>
      <vt:lpstr>Regular Expression</vt:lpstr>
      <vt:lpstr>Regular Expression</vt:lpstr>
      <vt:lpstr>Regular Expressions Character classes</vt:lpstr>
      <vt:lpstr>Regular Expressions Character classes</vt:lpstr>
      <vt:lpstr>Regular Expression</vt:lpstr>
      <vt:lpstr>Predefined character classes</vt:lpstr>
      <vt:lpstr>Predefined character classes</vt:lpstr>
      <vt:lpstr>Quantifiers</vt:lpstr>
      <vt:lpstr>Boundary Matchers</vt:lpstr>
      <vt:lpstr>Boundary Matchers</vt:lpstr>
      <vt:lpstr>Boundary Matchers</vt:lpstr>
      <vt:lpstr>Boundary Matchers</vt:lpstr>
      <vt:lpstr>Boundary Matchers</vt:lpstr>
      <vt:lpstr>Functions</vt:lpstr>
      <vt:lpstr>Regular Expressions</vt:lpstr>
      <vt:lpstr>Regular Expressions</vt:lpstr>
      <vt:lpstr>Regular Expressions</vt:lpstr>
      <vt:lpstr>Regular Expression</vt:lpstr>
      <vt:lpstr> Regular Expression Meta Characters </vt:lpstr>
      <vt:lpstr> Regular Expression Meta Characters </vt:lpstr>
      <vt:lpstr> Regular Expression Meta Characters </vt:lpstr>
      <vt:lpstr> Regular Expression Meta Characters </vt:lpstr>
      <vt:lpstr> Regular Expression Meta Characters </vt:lpstr>
      <vt:lpstr> Regular Expression Meta Characters </vt:lpstr>
      <vt:lpstr> Regular Expression Meta Characters </vt:lpstr>
      <vt:lpstr> Regular Expression Meta Characters </vt:lpstr>
      <vt:lpstr> Regular Expression Meta Characters </vt:lpstr>
      <vt:lpstr> Regular Expression Meta Characters </vt:lpstr>
      <vt:lpstr> Regular Expression Meta Characters </vt:lpstr>
      <vt:lpstr> Regular Expression Meta Characters </vt:lpstr>
      <vt:lpstr> Regular Expression Meta Characters </vt:lpstr>
      <vt:lpstr> Regular Expression Meta Characters </vt:lpstr>
      <vt:lpstr> Regular Expression Meta Characters </vt:lpstr>
      <vt:lpstr> Regular Expression Meta Characters </vt:lpstr>
      <vt:lpstr> Regular Expression</vt:lpstr>
      <vt:lpstr> Regular Expression</vt:lpstr>
      <vt:lpstr> Regular Expression</vt:lpstr>
      <vt:lpstr> Regular Expression</vt:lpstr>
      <vt:lpstr> Regular Expression</vt:lpstr>
      <vt:lpstr> Regular Expression</vt:lpstr>
      <vt:lpstr> Regular Expression</vt:lpstr>
      <vt:lpstr> Regular Expression</vt:lpstr>
      <vt:lpstr> Regular Expression</vt:lpstr>
      <vt:lpstr> Regular Expression</vt:lpstr>
      <vt:lpstr> Regular Expression</vt:lpstr>
      <vt:lpstr>Decorators</vt:lpstr>
      <vt:lpstr>Decorators</vt:lpstr>
      <vt:lpstr>Decorators</vt:lpstr>
      <vt:lpstr>Decorators</vt:lpstr>
      <vt:lpstr>Iterators</vt:lpstr>
      <vt:lpstr>Iterators</vt:lpstr>
      <vt:lpstr>Generators</vt:lpstr>
      <vt:lpstr>Generators</vt:lpstr>
      <vt:lpstr>Generators vs Iterators</vt:lpstr>
      <vt:lpstr>Generators vs Iterators</vt:lpstr>
      <vt:lpstr>Collections Framework</vt:lpstr>
      <vt:lpstr>Collections Module </vt:lpstr>
      <vt:lpstr>Collections Module </vt:lpstr>
      <vt:lpstr>Collections Module </vt:lpstr>
      <vt:lpstr>Collections Module </vt:lpstr>
      <vt:lpstr>Collections Module </vt:lpstr>
      <vt:lpstr>Collections Module </vt:lpstr>
      <vt:lpstr>Meta class</vt:lpstr>
      <vt:lpstr>Meta Class</vt:lpstr>
      <vt:lpstr>Meta Class</vt:lpstr>
      <vt:lpstr>Dynamic Meta class</vt:lpstr>
      <vt:lpstr>Dynamic Meta class</vt:lpstr>
      <vt:lpstr>Dynamic Meta class</vt:lpstr>
      <vt:lpstr>Dynamic Meta class</vt:lpstr>
      <vt:lpstr>Threads</vt:lpstr>
      <vt:lpstr>Threads</vt:lpstr>
      <vt:lpstr>Threads</vt:lpstr>
      <vt:lpstr>Threads</vt:lpstr>
      <vt:lpstr>Threads</vt:lpstr>
      <vt:lpstr>Threads</vt:lpstr>
      <vt:lpstr>Threads</vt:lpstr>
      <vt:lpstr>Multithreading in Python | Set 2 (Synchronization) </vt:lpstr>
      <vt:lpstr>Multithreading</vt:lpstr>
      <vt:lpstr>Time class</vt:lpstr>
      <vt:lpstr>Shell Commands from Cygwin and Python</vt:lpstr>
      <vt:lpstr>Parallel Processing</vt:lpstr>
      <vt:lpstr>Parallel Processing</vt:lpstr>
      <vt:lpstr>Parallel Processing</vt:lpstr>
      <vt:lpstr>Parallel Processing</vt:lpstr>
      <vt:lpstr>Parallel Processing</vt:lpstr>
      <vt:lpstr>Re-entrant Locks </vt:lpstr>
      <vt:lpstr>Limiting Concurrent Access to Resources </vt:lpstr>
      <vt:lpstr>Limiting Concurrent Access to Resources </vt:lpstr>
      <vt:lpstr>Rentrant Lock</vt:lpstr>
      <vt:lpstr>Sockets, IPv4, and Simple Client/Server Programming</vt:lpstr>
      <vt:lpstr>Sockets, IPv4, and Simple Client/Server Programming</vt:lpstr>
      <vt:lpstr>Sockets, IPv4, and Simple Client/Server Programming</vt:lpstr>
      <vt:lpstr>Sockets and Networking</vt:lpstr>
      <vt:lpstr>Sockets and Networking</vt:lpstr>
      <vt:lpstr>Sockets and Networking</vt:lpstr>
      <vt:lpstr>Signal Handling</vt:lpstr>
      <vt:lpstr>Twisted</vt:lpstr>
      <vt:lpstr>Twisted</vt:lpstr>
      <vt:lpstr>Twisted</vt:lpstr>
      <vt:lpstr>Twisted</vt:lpstr>
      <vt:lpstr>Twisted Architecture</vt:lpstr>
      <vt:lpstr>Twisted Architecture</vt:lpstr>
      <vt:lpstr>Twisted Architecture</vt:lpstr>
      <vt:lpstr>Twisted Architecture</vt:lpstr>
      <vt:lpstr>Twisted Architecture</vt:lpstr>
      <vt:lpstr>Twisted Architecture</vt:lpstr>
      <vt:lpstr>Reactor</vt:lpstr>
      <vt:lpstr>Reactor</vt:lpstr>
      <vt:lpstr>Reactor</vt:lpstr>
      <vt:lpstr>Scipy</vt:lpstr>
      <vt:lpstr>Scipy – sub packages</vt:lpstr>
      <vt:lpstr>SOLID Design Pattern</vt:lpstr>
      <vt:lpstr>Single Responsibility Principle  </vt:lpstr>
      <vt:lpstr>Single Responsibility Principle  </vt:lpstr>
      <vt:lpstr>The open/close principle</vt:lpstr>
      <vt:lpstr>The open/close principle</vt:lpstr>
      <vt:lpstr>The inversion of control principle</vt:lpstr>
      <vt:lpstr>The inversion of control principle</vt:lpstr>
      <vt:lpstr>The interface segregation principle</vt:lpstr>
      <vt:lpstr>The interface segregation principle</vt:lpstr>
      <vt:lpstr>Singleton</vt:lpstr>
      <vt:lpstr>Singleton</vt:lpstr>
      <vt:lpstr>Singleton</vt:lpstr>
      <vt:lpstr>Singleton Disadvantages</vt:lpstr>
      <vt:lpstr>Factory Pattern</vt:lpstr>
      <vt:lpstr>Factory Pattern</vt:lpstr>
      <vt:lpstr>Factory Pattern</vt:lpstr>
      <vt:lpstr>Factory Pattern</vt:lpstr>
      <vt:lpstr>The Simple Factory pattern</vt:lpstr>
      <vt:lpstr>Factory Pattern</vt:lpstr>
      <vt:lpstr>Factory Method Pattern</vt:lpstr>
      <vt:lpstr>Advantages of the Factory method pattern</vt:lpstr>
      <vt:lpstr>The Abstract Factory pattern</vt:lpstr>
      <vt:lpstr>The Factory method versus Abstract Factory method</vt:lpstr>
      <vt:lpstr>The Abstract Factory pattern</vt:lpstr>
      <vt:lpstr>PowerPoint Presentation</vt:lpstr>
      <vt:lpstr>PowerPoint Presentation</vt:lpstr>
      <vt:lpstr>Module Summary</vt:lpstr>
    </vt:vector>
  </TitlesOfParts>
  <Company>Accenture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Bala</cp:lastModifiedBy>
  <cp:revision>726</cp:revision>
  <dcterms:created xsi:type="dcterms:W3CDTF">2012-03-13T15:47:14Z</dcterms:created>
  <dcterms:modified xsi:type="dcterms:W3CDTF">2019-04-19T18:22:13Z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